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8" d="100"/>
          <a:sy n="88" d="100"/>
        </p:scale>
        <p:origin x="7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15970-545B-4629-8787-BFEF167AE25C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B51DA-ED2F-40EE-AFB6-A953686B1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232" y="8684769"/>
            <a:ext cx="2972215" cy="4576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94" tIns="45247" rIns="90494" bIns="45247"/>
          <a:lstStyle/>
          <a:p>
            <a:fld id="{73166689-673B-425C-9FD7-47AF3D7F66EC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9715" tIns="44858" rIns="89715" bIns="44858"/>
          <a:lstStyle/>
          <a:p>
            <a:pPr eaLnBrk="1" hangingPunct="1"/>
            <a:r>
              <a:rPr lang="en-US" smtClean="0"/>
              <a:t>This is the phase diagram for sodium chloride or rock salt. It shows the relationship between temperature (pavement) and the freezing point of various concentrations of salt brine.</a:t>
            </a:r>
          </a:p>
          <a:p>
            <a:pPr eaLnBrk="1" hangingPunct="1"/>
            <a:r>
              <a:rPr lang="en-US" b="1" smtClean="0"/>
              <a:t>POINT OUT SOME POINTS ON THE CURVE.</a:t>
            </a:r>
          </a:p>
          <a:p>
            <a:pPr eaLnBrk="1" hangingPunct="1"/>
            <a:r>
              <a:rPr lang="en-US" b="1" smtClean="0"/>
              <a:t>SHOW WHAT HAPPENS WITH TEMPERATURE TO A 15% SOLUTION</a:t>
            </a:r>
            <a:endParaRPr lang="en-US" smtClean="0"/>
          </a:p>
          <a:p>
            <a:pPr eaLnBrk="1" hangingPunct="1"/>
            <a:r>
              <a:rPr lang="en-US" smtClean="0"/>
              <a:t>Salt must go into solution (brine) before it can melt any snow or ice. Keeping a Sufficient concentration of brine on the pavement surface must be maintained by periodic application in order to prevent refreeze. </a:t>
            </a:r>
          </a:p>
          <a:p>
            <a:pPr eaLnBrk="1" hangingPunct="1"/>
            <a:r>
              <a:rPr lang="en-US" smtClean="0"/>
              <a:t>Points of interest on this diagram include:</a:t>
            </a:r>
          </a:p>
          <a:p>
            <a:pPr eaLnBrk="1" hangingPunct="1"/>
            <a:r>
              <a:rPr lang="en-US" smtClean="0"/>
              <a:t>Eutectic temperature</a:t>
            </a:r>
          </a:p>
          <a:p>
            <a:pPr eaLnBrk="1" hangingPunct="1"/>
            <a:r>
              <a:rPr lang="en-US" smtClean="0"/>
              <a:t>Eutectic Concentration</a:t>
            </a:r>
          </a:p>
          <a:p>
            <a:pPr eaLnBrk="1" hangingPunct="1"/>
            <a:r>
              <a:rPr lang="en-US" smtClean="0"/>
              <a:t>The portion of the curve where freezing point increases with increasing solution concentration (similar to automobile radiator anti-freeze)</a:t>
            </a:r>
          </a:p>
        </p:txBody>
      </p:sp>
    </p:spTree>
    <p:extLst>
      <p:ext uri="{BB962C8B-B14F-4D97-AF65-F5344CB8AC3E}">
        <p14:creationId xmlns:p14="http://schemas.microsoft.com/office/powerpoint/2010/main" val="213162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232" y="8684769"/>
            <a:ext cx="2972215" cy="4576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94" tIns="45247" rIns="90494" bIns="45247"/>
          <a:lstStyle/>
          <a:p>
            <a:fld id="{88AB39D9-E9E6-4D4F-9CE2-6C31CF2728D7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89715" tIns="44858" rIns="89715" bIns="44858"/>
          <a:lstStyle/>
          <a:p>
            <a:pPr eaLnBrk="1" hangingPunct="1"/>
            <a:r>
              <a:rPr lang="en-US" smtClean="0"/>
              <a:t>These are the phase diagrams for the 3 most common ice control chemicals. You will note that there is very little difference in the curves above a pavement temperature of 20 degrees F.</a:t>
            </a:r>
          </a:p>
          <a:p>
            <a:pPr eaLnBrk="1" hangingPunct="1"/>
            <a:r>
              <a:rPr lang="en-US" smtClean="0"/>
              <a:t>Point out the eutectic concentrations and temperatures for each chemical and that is meaningless to compare chemicals on that basis. </a:t>
            </a:r>
          </a:p>
          <a:p>
            <a:pPr eaLnBrk="1" hangingPunct="1"/>
            <a:r>
              <a:rPr lang="en-US" smtClean="0"/>
              <a:t>The only real difference is that calcium and magnesium chloride will melt ice more quickly, but they will basically melt no more ice per unit of chemical.</a:t>
            </a:r>
          </a:p>
        </p:txBody>
      </p:sp>
    </p:spTree>
    <p:extLst>
      <p:ext uri="{BB962C8B-B14F-4D97-AF65-F5344CB8AC3E}">
        <p14:creationId xmlns:p14="http://schemas.microsoft.com/office/powerpoint/2010/main" val="245509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Stress it again and again – you MUST know the pavement temperature – air temperature is not good enough. </a:t>
            </a:r>
            <a:r>
              <a:rPr lang="en-US" dirty="0" smtClean="0"/>
              <a:t>The melting has to happen at the pavement, so that is the place where we need to know the temperature.</a:t>
            </a:r>
          </a:p>
          <a:p>
            <a:r>
              <a:rPr lang="en-US" dirty="0" smtClean="0"/>
              <a:t>Working temperatures – we will come back to this.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232" y="8684769"/>
            <a:ext cx="2972215" cy="45766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494" tIns="45247" rIns="90494" bIns="45247"/>
          <a:lstStyle/>
          <a:p>
            <a:fld id="{0FF6D24B-C9F1-4C7D-9289-9C1F964CB99A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8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smtClean="0"/>
              <a:t>Ice Control Chemicals</a:t>
            </a:r>
            <a:endParaRPr lang="en-US" sz="6600" smtClean="0"/>
          </a:p>
        </p:txBody>
      </p:sp>
      <p:sp>
        <p:nvSpPr>
          <p:cNvPr id="2052" name="Rectangle 7"/>
          <p:cNvSpPr>
            <a:spLocks noGrp="1" noChangeArrowheads="1"/>
          </p:cNvSpPr>
          <p:nvPr>
            <p:ph idx="1"/>
          </p:nvPr>
        </p:nvSpPr>
        <p:spPr>
          <a:xfrm>
            <a:off x="506412" y="1362415"/>
            <a:ext cx="7772400" cy="6715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chemeClr val="accent1"/>
                </a:solidFill>
              </a:rPr>
              <a:t>How ice control chemicals work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338837"/>
              </p:ext>
            </p:extLst>
          </p:nvPr>
        </p:nvGraphicFramePr>
        <p:xfrm>
          <a:off x="416869" y="1905000"/>
          <a:ext cx="8310261" cy="431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4" imgW="4427280" imgH="2300760" progId="Excel.Sheet.8">
                  <p:embed/>
                </p:oleObj>
              </mc:Choice>
              <mc:Fallback>
                <p:oleObj name="Chart" r:id="rId4" imgW="4427280" imgH="230076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69" y="1905000"/>
                        <a:ext cx="8310261" cy="431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962400" y="411480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Brine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981200" y="4648200"/>
            <a:ext cx="2179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Slush</a:t>
            </a:r>
          </a:p>
          <a:p>
            <a:r>
              <a:rPr lang="en-US"/>
              <a:t>(Solution &amp; Ice)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5638800" y="4572000"/>
            <a:ext cx="1292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Solution </a:t>
            </a:r>
          </a:p>
          <a:p>
            <a:r>
              <a:rPr lang="en-US"/>
              <a:t>&amp; Salt</a:t>
            </a:r>
          </a:p>
        </p:txBody>
      </p:sp>
    </p:spTree>
    <p:extLst>
      <p:ext uri="{BB962C8B-B14F-4D97-AF65-F5344CB8AC3E}">
        <p14:creationId xmlns:p14="http://schemas.microsoft.com/office/powerpoint/2010/main" val="165933896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smtClean="0"/>
              <a:t>Ice Control Chemicals</a:t>
            </a:r>
            <a:r>
              <a:rPr lang="en-US" sz="6600" smtClean="0"/>
              <a:t>         </a:t>
            </a:r>
            <a:endParaRPr lang="en-US" sz="3200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143000"/>
            <a:ext cx="8153400" cy="5334000"/>
            <a:chOff x="672" y="1584"/>
            <a:chExt cx="4512" cy="2544"/>
          </a:xfrm>
        </p:grpSpPr>
        <p:graphicFrame>
          <p:nvGraphicFramePr>
            <p:cNvPr id="3074" name="Object 4"/>
            <p:cNvGraphicFramePr>
              <a:graphicFrameLocks noChangeAspect="1"/>
            </p:cNvGraphicFramePr>
            <p:nvPr/>
          </p:nvGraphicFramePr>
          <p:xfrm>
            <a:off x="672" y="1584"/>
            <a:ext cx="4512" cy="2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Chart" r:id="rId4" imgW="6264720" imgH="3531240" progId="Excel.Sheet.8">
                    <p:embed/>
                  </p:oleObj>
                </mc:Choice>
                <mc:Fallback>
                  <p:oleObj name="Chart" r:id="rId4" imgW="6264720" imgH="3531240" progId="Excel.Sheet.8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584"/>
                          <a:ext cx="4512" cy="25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2400" y="2160"/>
              <a:ext cx="9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3300"/>
                  </a:solidFill>
                </a:rPr>
                <a:t>Sodium Chloride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632" y="2736"/>
              <a:ext cx="132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>
                  <a:solidFill>
                    <a:srgbClr val="0066FF"/>
                  </a:solidFill>
                </a:rPr>
                <a:t>Magnesium Chloride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2592" y="3264"/>
              <a:ext cx="1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accent1"/>
                  </a:solidFill>
                </a:rPr>
                <a:t>Calcium Chloride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842931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Thoughts on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700"/>
            <a:ext cx="3657600" cy="45894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When we are using chemicals, we are only concerned with the pavement temperature!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eutectic temperature (the low point of the V) is not the lowest effective working temperature of the chemical</a:t>
            </a:r>
            <a:endParaRPr lang="en-US" dirty="0"/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724400" y="2667000"/>
          <a:ext cx="4038600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4" imgW="4427280" imgH="2300760" progId="Excel.Sheet.8">
                  <p:embed/>
                </p:oleObj>
              </mc:Choice>
              <mc:Fallback>
                <p:oleObj name="Chart" r:id="rId4" imgW="4427280" imgH="2300760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667000"/>
                        <a:ext cx="4038600" cy="209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152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7038</TotalTime>
  <Words>327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Chart</vt:lpstr>
      <vt:lpstr>Ice Control Chemicals</vt:lpstr>
      <vt:lpstr>Ice Control Chemicals         </vt:lpstr>
      <vt:lpstr>Thoughts on 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Control Chemicals</dc:title>
  <dc:creator>Stephen McCracken</dc:creator>
  <cp:lastModifiedBy>Stephen McCracken</cp:lastModifiedBy>
  <cp:revision>4</cp:revision>
  <dcterms:created xsi:type="dcterms:W3CDTF">2006-08-16T00:00:00Z</dcterms:created>
  <dcterms:modified xsi:type="dcterms:W3CDTF">2018-11-19T02:45:19Z</dcterms:modified>
</cp:coreProperties>
</file>