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06368EA-500E-4E5C-AA35-9DBF1D3DBA8C}" type="datetimeFigureOut">
              <a:rPr lang="en-US" smtClean="0"/>
              <a:t>10/24/2018</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59D26BCD-78FF-47C9-A499-B66BB0C88548}"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06368EA-500E-4E5C-AA35-9DBF1D3DBA8C}" type="datetimeFigureOut">
              <a:rPr lang="en-US" smtClean="0"/>
              <a:t>10/24/2018</a:t>
            </a:fld>
            <a:endParaRPr lang="en-US"/>
          </a:p>
        </p:txBody>
      </p:sp>
      <p:sp>
        <p:nvSpPr>
          <p:cNvPr id="14" name="Slide Number Placeholder 13"/>
          <p:cNvSpPr>
            <a:spLocks noGrp="1"/>
          </p:cNvSpPr>
          <p:nvPr>
            <p:ph type="sldNum" sz="quarter" idx="11"/>
          </p:nvPr>
        </p:nvSpPr>
        <p:spPr/>
        <p:txBody>
          <a:bodyPr/>
          <a:lstStyle/>
          <a:p>
            <a:fld id="{59D26BCD-78FF-47C9-A499-B66BB0C8854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06368EA-500E-4E5C-AA35-9DBF1D3DBA8C}" type="datetimeFigureOut">
              <a:rPr lang="en-US" smtClean="0"/>
              <a:t>10/24/2018</a:t>
            </a:fld>
            <a:endParaRPr lang="en-US"/>
          </a:p>
        </p:txBody>
      </p:sp>
      <p:sp>
        <p:nvSpPr>
          <p:cNvPr id="14" name="Slide Number Placeholder 13"/>
          <p:cNvSpPr>
            <a:spLocks noGrp="1"/>
          </p:cNvSpPr>
          <p:nvPr>
            <p:ph type="sldNum" sz="quarter" idx="11"/>
          </p:nvPr>
        </p:nvSpPr>
        <p:spPr/>
        <p:txBody>
          <a:bodyPr/>
          <a:lstStyle/>
          <a:p>
            <a:fld id="{59D26BCD-78FF-47C9-A499-B66BB0C8854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06368EA-500E-4E5C-AA35-9DBF1D3DBA8C}" type="datetimeFigureOut">
              <a:rPr lang="en-US" smtClean="0"/>
              <a:t>10/24/2018</a:t>
            </a:fld>
            <a:endParaRPr lang="en-US"/>
          </a:p>
        </p:txBody>
      </p:sp>
      <p:sp>
        <p:nvSpPr>
          <p:cNvPr id="11" name="Slide Number Placeholder 10"/>
          <p:cNvSpPr>
            <a:spLocks noGrp="1"/>
          </p:cNvSpPr>
          <p:nvPr>
            <p:ph type="sldNum" sz="quarter" idx="11"/>
          </p:nvPr>
        </p:nvSpPr>
        <p:spPr/>
        <p:txBody>
          <a:bodyPr/>
          <a:lstStyle/>
          <a:p>
            <a:fld id="{59D26BCD-78FF-47C9-A499-B66BB0C88548}"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06368EA-500E-4E5C-AA35-9DBF1D3DBA8C}" type="datetimeFigureOut">
              <a:rPr lang="en-US" smtClean="0"/>
              <a:t>10/24/2018</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59D26BCD-78FF-47C9-A499-B66BB0C88548}"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06368EA-500E-4E5C-AA35-9DBF1D3DBA8C}" type="datetimeFigureOut">
              <a:rPr lang="en-US" smtClean="0"/>
              <a:t>10/24/2018</a:t>
            </a:fld>
            <a:endParaRPr lang="en-US"/>
          </a:p>
        </p:txBody>
      </p:sp>
      <p:sp>
        <p:nvSpPr>
          <p:cNvPr id="13" name="Slide Number Placeholder 12"/>
          <p:cNvSpPr>
            <a:spLocks noGrp="1"/>
          </p:cNvSpPr>
          <p:nvPr>
            <p:ph type="sldNum" sz="quarter" idx="11"/>
          </p:nvPr>
        </p:nvSpPr>
        <p:spPr/>
        <p:txBody>
          <a:bodyPr/>
          <a:lstStyle/>
          <a:p>
            <a:fld id="{59D26BCD-78FF-47C9-A499-B66BB0C8854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06368EA-500E-4E5C-AA35-9DBF1D3DBA8C}" type="datetimeFigureOut">
              <a:rPr lang="en-US" smtClean="0"/>
              <a:t>10/24/2018</a:t>
            </a:fld>
            <a:endParaRPr lang="en-US"/>
          </a:p>
        </p:txBody>
      </p:sp>
      <p:sp>
        <p:nvSpPr>
          <p:cNvPr id="14" name="Slide Number Placeholder 13"/>
          <p:cNvSpPr>
            <a:spLocks noGrp="1"/>
          </p:cNvSpPr>
          <p:nvPr>
            <p:ph type="sldNum" sz="quarter" idx="11"/>
          </p:nvPr>
        </p:nvSpPr>
        <p:spPr/>
        <p:txBody>
          <a:bodyPr/>
          <a:lstStyle/>
          <a:p>
            <a:fld id="{59D26BCD-78FF-47C9-A499-B66BB0C8854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D06368EA-500E-4E5C-AA35-9DBF1D3DBA8C}" type="datetimeFigureOut">
              <a:rPr lang="en-US" smtClean="0"/>
              <a:t>10/24/2018</a:t>
            </a:fld>
            <a:endParaRPr lang="en-US"/>
          </a:p>
        </p:txBody>
      </p:sp>
      <p:sp>
        <p:nvSpPr>
          <p:cNvPr id="10" name="Slide Number Placeholder 9"/>
          <p:cNvSpPr>
            <a:spLocks noGrp="1"/>
          </p:cNvSpPr>
          <p:nvPr>
            <p:ph type="sldNum" sz="quarter" idx="11"/>
          </p:nvPr>
        </p:nvSpPr>
        <p:spPr/>
        <p:txBody>
          <a:bodyPr/>
          <a:lstStyle/>
          <a:p>
            <a:fld id="{59D26BCD-78FF-47C9-A499-B66BB0C88548}"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06368EA-500E-4E5C-AA35-9DBF1D3DBA8C}" type="datetimeFigureOut">
              <a:rPr lang="en-US" smtClean="0"/>
              <a:t>10/24/2018</a:t>
            </a:fld>
            <a:endParaRPr lang="en-US"/>
          </a:p>
        </p:txBody>
      </p:sp>
      <p:sp>
        <p:nvSpPr>
          <p:cNvPr id="9" name="Slide Number Placeholder 8"/>
          <p:cNvSpPr>
            <a:spLocks noGrp="1"/>
          </p:cNvSpPr>
          <p:nvPr>
            <p:ph type="sldNum" sz="quarter" idx="11"/>
          </p:nvPr>
        </p:nvSpPr>
        <p:spPr/>
        <p:txBody>
          <a:bodyPr/>
          <a:lstStyle/>
          <a:p>
            <a:fld id="{59D26BCD-78FF-47C9-A499-B66BB0C8854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06368EA-500E-4E5C-AA35-9DBF1D3DBA8C}" type="datetimeFigureOut">
              <a:rPr lang="en-US" smtClean="0"/>
              <a:t>10/24/2018</a:t>
            </a:fld>
            <a:endParaRPr lang="en-US"/>
          </a:p>
        </p:txBody>
      </p:sp>
      <p:sp>
        <p:nvSpPr>
          <p:cNvPr id="16" name="Slide Number Placeholder 15"/>
          <p:cNvSpPr>
            <a:spLocks noGrp="1"/>
          </p:cNvSpPr>
          <p:nvPr>
            <p:ph type="sldNum" sz="quarter" idx="11"/>
          </p:nvPr>
        </p:nvSpPr>
        <p:spPr/>
        <p:txBody>
          <a:bodyPr/>
          <a:lstStyle/>
          <a:p>
            <a:fld id="{59D26BCD-78FF-47C9-A499-B66BB0C8854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D06368EA-500E-4E5C-AA35-9DBF1D3DBA8C}" type="datetimeFigureOut">
              <a:rPr lang="en-US" smtClean="0"/>
              <a:t>10/24/2018</a:t>
            </a:fld>
            <a:endParaRPr lang="en-US"/>
          </a:p>
        </p:txBody>
      </p:sp>
      <p:sp>
        <p:nvSpPr>
          <p:cNvPr id="17" name="Slide Number Placeholder 16"/>
          <p:cNvSpPr>
            <a:spLocks noGrp="1"/>
          </p:cNvSpPr>
          <p:nvPr>
            <p:ph type="sldNum" sz="quarter" idx="11"/>
          </p:nvPr>
        </p:nvSpPr>
        <p:spPr/>
        <p:txBody>
          <a:bodyPr/>
          <a:lstStyle/>
          <a:p>
            <a:fld id="{59D26BCD-78FF-47C9-A499-B66BB0C8854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59D26BCD-78FF-47C9-A499-B66BB0C88548}"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06368EA-500E-4E5C-AA35-9DBF1D3DBA8C}" type="datetimeFigureOut">
              <a:rPr lang="en-US" smtClean="0"/>
              <a:t>10/24/2018</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celdred@waconia.org" TargetMode="External"/><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hyperlink" Target="http://www.wacon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solidFill>
                  <a:schemeClr val="tx1">
                    <a:lumMod val="95000"/>
                    <a:lumOff val="5000"/>
                  </a:schemeClr>
                </a:solidFill>
              </a:rPr>
              <a:t>Definition of Practicable:</a:t>
            </a:r>
          </a:p>
          <a:p>
            <a:r>
              <a:rPr lang="en-US" sz="2800" dirty="0" smtClean="0">
                <a:solidFill>
                  <a:schemeClr val="tx1">
                    <a:lumMod val="95000"/>
                    <a:lumOff val="5000"/>
                  </a:schemeClr>
                </a:solidFill>
              </a:rPr>
              <a:t>Capable of being put into practice, done, or accomplished</a:t>
            </a:r>
            <a:endParaRPr lang="en-US" sz="2800" dirty="0">
              <a:solidFill>
                <a:schemeClr val="tx1">
                  <a:lumMod val="95000"/>
                  <a:lumOff val="5000"/>
                </a:schemeClr>
              </a:solidFill>
            </a:endParaRPr>
          </a:p>
        </p:txBody>
      </p:sp>
      <p:sp>
        <p:nvSpPr>
          <p:cNvPr id="2" name="Title 1"/>
          <p:cNvSpPr>
            <a:spLocks noGrp="1"/>
          </p:cNvSpPr>
          <p:nvPr>
            <p:ph type="title"/>
          </p:nvPr>
        </p:nvSpPr>
        <p:spPr/>
        <p:txBody>
          <a:bodyPr>
            <a:noAutofit/>
          </a:bodyPr>
          <a:lstStyle/>
          <a:p>
            <a:r>
              <a:rPr lang="en-US" sz="4800" dirty="0" smtClean="0"/>
              <a:t>PRACTICABLE DIRECT LIQUID APPLICATION</a:t>
            </a:r>
            <a:endParaRPr lang="en-US" sz="4800" dirty="0"/>
          </a:p>
        </p:txBody>
      </p:sp>
    </p:spTree>
    <p:extLst>
      <p:ext uri="{BB962C8B-B14F-4D97-AF65-F5344CB8AC3E}">
        <p14:creationId xmlns:p14="http://schemas.microsoft.com/office/powerpoint/2010/main" val="1636761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588304"/>
            <a:ext cx="3124200" cy="2348391"/>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619125"/>
            <a:ext cx="3124200" cy="2343150"/>
          </a:xfrm>
        </p:spPr>
      </p:pic>
      <p:sp>
        <p:nvSpPr>
          <p:cNvPr id="4" name="Title 3"/>
          <p:cNvSpPr>
            <a:spLocks noGrp="1"/>
          </p:cNvSpPr>
          <p:nvPr>
            <p:ph type="title"/>
          </p:nvPr>
        </p:nvSpPr>
        <p:spPr/>
        <p:txBody>
          <a:bodyPr>
            <a:normAutofit fontScale="90000"/>
          </a:bodyPr>
          <a:lstStyle/>
          <a:p>
            <a:pPr algn="l"/>
            <a:r>
              <a:rPr lang="en-US" sz="2000" b="1" dirty="0" smtClean="0"/>
              <a:t>Management Strategies for Positive Results; Cont.</a:t>
            </a:r>
            <a:r>
              <a:rPr lang="en-US" sz="2000" dirty="0" smtClean="0"/>
              <a:t/>
            </a:r>
            <a:br>
              <a:rPr lang="en-US" sz="2000" dirty="0" smtClean="0"/>
            </a:br>
            <a:r>
              <a:rPr lang="en-US" sz="2000" dirty="0"/>
              <a:t/>
            </a:r>
            <a:br>
              <a:rPr lang="en-US" sz="2000" dirty="0"/>
            </a:br>
            <a:r>
              <a:rPr lang="en-US" sz="2000" dirty="0" smtClean="0">
                <a:solidFill>
                  <a:srgbClr val="7030A0"/>
                </a:solidFill>
              </a:rPr>
              <a:t>5. Light snow fall and frost events are easily accomplished with DLA</a:t>
            </a:r>
            <a:br>
              <a:rPr lang="en-US" sz="2000" dirty="0" smtClean="0">
                <a:solidFill>
                  <a:srgbClr val="7030A0"/>
                </a:solidFill>
              </a:rPr>
            </a:br>
            <a:r>
              <a:rPr lang="en-US" sz="2000" dirty="0" smtClean="0">
                <a:solidFill>
                  <a:srgbClr val="7030A0"/>
                </a:solidFill>
              </a:rPr>
              <a:t>6. Moderate snow fall events that you have knowledge of its end-time and future forecasting</a:t>
            </a:r>
            <a:br>
              <a:rPr lang="en-US" sz="2000" dirty="0" smtClean="0">
                <a:solidFill>
                  <a:srgbClr val="7030A0"/>
                </a:solidFill>
              </a:rPr>
            </a:br>
            <a:r>
              <a:rPr lang="en-US" sz="2000" dirty="0" smtClean="0">
                <a:solidFill>
                  <a:srgbClr val="7030A0"/>
                </a:solidFill>
              </a:rPr>
              <a:t>7. Light to Moderate rain, or Freezing rain can be managed keeping in mind that cycle times are necessary</a:t>
            </a:r>
            <a:br>
              <a:rPr lang="en-US" sz="2000" dirty="0" smtClean="0">
                <a:solidFill>
                  <a:srgbClr val="7030A0"/>
                </a:solidFill>
              </a:rPr>
            </a:br>
            <a:r>
              <a:rPr lang="en-US" sz="2000" dirty="0" smtClean="0">
                <a:solidFill>
                  <a:srgbClr val="7030A0"/>
                </a:solidFill>
              </a:rPr>
              <a:t>8.Expunge information from periodicals and on the Web.  Good Source is Clear roads new DLA Study</a:t>
            </a:r>
            <a:endParaRPr lang="en-US" sz="2000" dirty="0">
              <a:solidFill>
                <a:srgbClr val="7030A0"/>
              </a:solidFill>
            </a:endParaRPr>
          </a:p>
        </p:txBody>
      </p:sp>
    </p:spTree>
    <p:extLst>
      <p:ext uri="{BB962C8B-B14F-4D97-AF65-F5344CB8AC3E}">
        <p14:creationId xmlns:p14="http://schemas.microsoft.com/office/powerpoint/2010/main" val="257445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Craig Eldred</a:t>
            </a:r>
            <a:br>
              <a:rPr lang="en-US" dirty="0" smtClean="0"/>
            </a:br>
            <a:r>
              <a:rPr lang="en-US" dirty="0" smtClean="0"/>
              <a:t>Public Services Director</a:t>
            </a:r>
            <a:br>
              <a:rPr lang="en-US" dirty="0" smtClean="0"/>
            </a:br>
            <a:r>
              <a:rPr lang="en-US" dirty="0" smtClean="0"/>
              <a:t>City of Waconia</a:t>
            </a:r>
            <a:br>
              <a:rPr lang="en-US" dirty="0" smtClean="0"/>
            </a:br>
            <a:r>
              <a:rPr lang="en-US" dirty="0" smtClean="0"/>
              <a:t>(952) 442-4265</a:t>
            </a:r>
            <a:br>
              <a:rPr lang="en-US" dirty="0" smtClean="0"/>
            </a:br>
            <a:r>
              <a:rPr lang="en-US" dirty="0" smtClean="0"/>
              <a:t>celdred@waconia.org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268" y="2767012"/>
            <a:ext cx="2925135" cy="2185988"/>
          </a:xfrm>
        </p:spPr>
      </p:pic>
      <p:sp>
        <p:nvSpPr>
          <p:cNvPr id="4" name="Text Placeholder 3"/>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862352"/>
            <a:ext cx="2325628" cy="1167386"/>
          </a:xfrm>
          <a:prstGeom prst="rect">
            <a:avLst/>
          </a:prstGeom>
        </p:spPr>
      </p:pic>
    </p:spTree>
    <p:extLst>
      <p:ext uri="{BB962C8B-B14F-4D97-AF65-F5344CB8AC3E}">
        <p14:creationId xmlns:p14="http://schemas.microsoft.com/office/powerpoint/2010/main" val="51602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3" b="253"/>
          <a:stretch>
            <a:fillRect/>
          </a:stretch>
        </p:blipFill>
        <p:spPr/>
      </p:pic>
      <p:sp>
        <p:nvSpPr>
          <p:cNvPr id="3" name="Title 2"/>
          <p:cNvSpPr>
            <a:spLocks noGrp="1"/>
          </p:cNvSpPr>
          <p:nvPr>
            <p:ph type="title"/>
          </p:nvPr>
        </p:nvSpPr>
        <p:spPr>
          <a:xfrm>
            <a:off x="5257800" y="1676400"/>
            <a:ext cx="2743200" cy="1875972"/>
          </a:xfrm>
        </p:spPr>
        <p:txBody>
          <a:bodyPr>
            <a:noAutofit/>
          </a:bodyPr>
          <a:lstStyle/>
          <a:p>
            <a:r>
              <a:rPr lang="en-US" sz="2800" dirty="0" smtClean="0"/>
              <a:t>Craig Eldred</a:t>
            </a:r>
            <a:br>
              <a:rPr lang="en-US" sz="2800" dirty="0" smtClean="0"/>
            </a:br>
            <a:r>
              <a:rPr lang="en-US" sz="2800" dirty="0" smtClean="0"/>
              <a:t>Public Services Director</a:t>
            </a:r>
            <a:br>
              <a:rPr lang="en-US" sz="2800" dirty="0" smtClean="0"/>
            </a:br>
            <a:r>
              <a:rPr lang="en-US" sz="2800" dirty="0" smtClean="0"/>
              <a:t>City of Waconia, Minnesota</a:t>
            </a:r>
            <a:endParaRPr lang="en-US" sz="2800" dirty="0"/>
          </a:p>
        </p:txBody>
      </p:sp>
      <p:sp>
        <p:nvSpPr>
          <p:cNvPr id="4" name="Text Placeholder 3"/>
          <p:cNvSpPr>
            <a:spLocks noGrp="1"/>
          </p:cNvSpPr>
          <p:nvPr>
            <p:ph type="body" sz="half" idx="2"/>
          </p:nvPr>
        </p:nvSpPr>
        <p:spPr/>
        <p:txBody>
          <a:bodyPr>
            <a:normAutofit lnSpcReduction="10000"/>
          </a:bodyPr>
          <a:lstStyle/>
          <a:p>
            <a:r>
              <a:rPr lang="en-US" sz="1600" dirty="0" smtClean="0">
                <a:solidFill>
                  <a:schemeClr val="tx1">
                    <a:lumMod val="95000"/>
                    <a:lumOff val="5000"/>
                  </a:schemeClr>
                </a:solidFill>
              </a:rPr>
              <a:t>E-Mail </a:t>
            </a:r>
            <a:r>
              <a:rPr lang="en-US" sz="1600" dirty="0" smtClean="0">
                <a:solidFill>
                  <a:schemeClr val="tx1">
                    <a:lumMod val="95000"/>
                    <a:lumOff val="5000"/>
                  </a:schemeClr>
                </a:solidFill>
                <a:hlinkClick r:id="rId3"/>
              </a:rPr>
              <a:t>celdred@waconia.org</a:t>
            </a:r>
            <a:endParaRPr lang="en-US" sz="1600" dirty="0" smtClean="0">
              <a:solidFill>
                <a:schemeClr val="tx1">
                  <a:lumMod val="95000"/>
                  <a:lumOff val="5000"/>
                </a:schemeClr>
              </a:solidFill>
            </a:endParaRPr>
          </a:p>
          <a:p>
            <a:endParaRPr lang="en-US" sz="1600" dirty="0">
              <a:solidFill>
                <a:schemeClr val="tx1">
                  <a:lumMod val="95000"/>
                  <a:lumOff val="5000"/>
                </a:schemeClr>
              </a:solidFill>
            </a:endParaRPr>
          </a:p>
          <a:p>
            <a:r>
              <a:rPr lang="en-US" sz="1600" dirty="0" smtClean="0">
                <a:solidFill>
                  <a:schemeClr val="tx1">
                    <a:lumMod val="95000"/>
                    <a:lumOff val="5000"/>
                  </a:schemeClr>
                </a:solidFill>
              </a:rPr>
              <a:t>Phone: 952-442-4265</a:t>
            </a:r>
          </a:p>
          <a:p>
            <a:endParaRPr lang="en-US" sz="1600" dirty="0">
              <a:solidFill>
                <a:schemeClr val="tx1">
                  <a:lumMod val="95000"/>
                  <a:lumOff val="5000"/>
                </a:schemeClr>
              </a:solidFill>
            </a:endParaRPr>
          </a:p>
          <a:p>
            <a:r>
              <a:rPr lang="en-US" sz="1600" dirty="0" smtClean="0">
                <a:solidFill>
                  <a:schemeClr val="tx1">
                    <a:lumMod val="95000"/>
                    <a:lumOff val="5000"/>
                  </a:schemeClr>
                </a:solidFill>
                <a:hlinkClick r:id="rId4"/>
              </a:rPr>
              <a:t>www.waconia.org</a:t>
            </a:r>
            <a:endParaRPr lang="en-US" sz="1600" dirty="0" smtClean="0">
              <a:solidFill>
                <a:schemeClr val="tx1">
                  <a:lumMod val="95000"/>
                  <a:lumOff val="5000"/>
                </a:schemeClr>
              </a:solidFill>
            </a:endParaRP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1905000"/>
            <a:ext cx="2325628" cy="1167386"/>
          </a:xfrm>
          <a:prstGeom prst="rect">
            <a:avLst/>
          </a:prstGeom>
        </p:spPr>
      </p:pic>
      <p:sp>
        <p:nvSpPr>
          <p:cNvPr id="2" name="TextBox 1"/>
          <p:cNvSpPr txBox="1"/>
          <p:nvPr/>
        </p:nvSpPr>
        <p:spPr>
          <a:xfrm>
            <a:off x="914400" y="533400"/>
            <a:ext cx="5452518" cy="646331"/>
          </a:xfrm>
          <a:prstGeom prst="rect">
            <a:avLst/>
          </a:prstGeom>
          <a:noFill/>
        </p:spPr>
        <p:txBody>
          <a:bodyPr wrap="none" rtlCol="0">
            <a:spAutoFit/>
          </a:bodyPr>
          <a:lstStyle/>
          <a:p>
            <a:r>
              <a:rPr lang="en-US" b="1" dirty="0" smtClean="0"/>
              <a:t>2018 Public Roads Deicing Workshop, October 25, 2018</a:t>
            </a:r>
          </a:p>
          <a:p>
            <a:r>
              <a:rPr lang="en-US" b="1" dirty="0" smtClean="0"/>
              <a:t>DuPage County Division of Transportation</a:t>
            </a:r>
            <a:endParaRPr lang="en-US" b="1" dirty="0"/>
          </a:p>
        </p:txBody>
      </p:sp>
    </p:spTree>
    <p:extLst>
      <p:ext uri="{BB962C8B-B14F-4D97-AF65-F5344CB8AC3E}">
        <p14:creationId xmlns:p14="http://schemas.microsoft.com/office/powerpoint/2010/main" val="355637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t>From This View</a:t>
            </a:r>
            <a:endParaRPr lang="en-US" b="1" dirty="0"/>
          </a:p>
        </p:txBody>
      </p:sp>
      <p:sp>
        <p:nvSpPr>
          <p:cNvPr id="4" name="Text Placeholder 3"/>
          <p:cNvSpPr>
            <a:spLocks noGrp="1"/>
          </p:cNvSpPr>
          <p:nvPr>
            <p:ph type="body" sz="quarter" idx="3"/>
          </p:nvPr>
        </p:nvSpPr>
        <p:spPr/>
        <p:txBody>
          <a:bodyPr/>
          <a:lstStyle/>
          <a:p>
            <a:r>
              <a:rPr lang="en-US" b="1" dirty="0" smtClean="0"/>
              <a:t>To This Result With Liquids</a:t>
            </a:r>
            <a:endParaRPr lang="en-US" b="1" dirty="0"/>
          </a:p>
        </p:txBody>
      </p:sp>
      <p:sp>
        <p:nvSpPr>
          <p:cNvPr id="6" name="Title 5"/>
          <p:cNvSpPr>
            <a:spLocks noGrp="1"/>
          </p:cNvSpPr>
          <p:nvPr>
            <p:ph type="title"/>
          </p:nvPr>
        </p:nvSpPr>
        <p:spPr/>
        <p:txBody>
          <a:bodyPr>
            <a:normAutofit fontScale="90000"/>
          </a:bodyPr>
          <a:lstStyle/>
          <a:p>
            <a:pPr algn="l"/>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Define Anti-icing as an action of Direct Liquid Application</a:t>
            </a:r>
            <a:r>
              <a:rPr lang="en-US" dirty="0" smtClean="0"/>
              <a:t/>
            </a:r>
            <a:br>
              <a:rPr lang="en-US" dirty="0" smtClean="0"/>
            </a:br>
            <a:r>
              <a:rPr lang="en-US" dirty="0" smtClean="0">
                <a:solidFill>
                  <a:srgbClr val="00B0F0"/>
                </a:solidFill>
              </a:rPr>
              <a:t>Define De-icing as an action of Direct Liquid Application</a:t>
            </a:r>
            <a:br>
              <a:rPr lang="en-US" dirty="0" smtClean="0">
                <a:solidFill>
                  <a:srgbClr val="00B0F0"/>
                </a:solidFill>
              </a:rPr>
            </a:br>
            <a:r>
              <a:rPr lang="en-US" dirty="0" smtClean="0">
                <a:solidFill>
                  <a:srgbClr val="C00000"/>
                </a:solidFill>
              </a:rPr>
              <a:t>Products and Impacts</a:t>
            </a:r>
            <a:r>
              <a:rPr lang="en-US" dirty="0" smtClean="0"/>
              <a:t/>
            </a:r>
            <a:br>
              <a:rPr lang="en-US" dirty="0" smtClean="0"/>
            </a:br>
            <a:r>
              <a:rPr lang="en-US" dirty="0" smtClean="0">
                <a:solidFill>
                  <a:srgbClr val="7030A0"/>
                </a:solidFill>
              </a:rPr>
              <a:t>Management Strategies for Positive Results</a:t>
            </a:r>
            <a:br>
              <a:rPr lang="en-US" dirty="0" smtClean="0">
                <a:solidFill>
                  <a:srgbClr val="7030A0"/>
                </a:solidFill>
              </a:rPr>
            </a:br>
            <a:r>
              <a:rPr lang="en-US" dirty="0" smtClean="0">
                <a:solidFill>
                  <a:schemeClr val="tx1"/>
                </a:solidFill>
              </a:rPr>
              <a:t>Questions and Comments</a:t>
            </a:r>
            <a:r>
              <a:rPr lang="en-US" dirty="0" smtClean="0">
                <a:solidFill>
                  <a:srgbClr val="7030A0"/>
                </a:solidFill>
              </a:rPr>
              <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t/>
            </a:r>
            <a:br>
              <a:rPr lang="en-US" dirty="0" smtClean="0"/>
            </a:br>
            <a:endParaRPr lang="en-US"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4092" y="674688"/>
            <a:ext cx="3367616" cy="2525712"/>
          </a:xfrm>
        </p:spPr>
      </p:pic>
      <p:pic>
        <p:nvPicPr>
          <p:cNvPr id="18" name="Content Placeholder 1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2074" y="3840163"/>
            <a:ext cx="3371652" cy="2514600"/>
          </a:xfrm>
        </p:spPr>
      </p:pic>
    </p:spTree>
    <p:extLst>
      <p:ext uri="{BB962C8B-B14F-4D97-AF65-F5344CB8AC3E}">
        <p14:creationId xmlns:p14="http://schemas.microsoft.com/office/powerpoint/2010/main" val="224128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597544"/>
            <a:ext cx="3124200" cy="2329911"/>
          </a:xfrm>
        </p:spPr>
      </p:pic>
      <p:sp>
        <p:nvSpPr>
          <p:cNvPr id="4" name="Title 3"/>
          <p:cNvSpPr>
            <a:spLocks noGrp="1"/>
          </p:cNvSpPr>
          <p:nvPr>
            <p:ph type="title"/>
          </p:nvPr>
        </p:nvSpPr>
        <p:spPr/>
        <p:txBody>
          <a:bodyPr>
            <a:normAutofit fontScale="90000"/>
          </a:bodyPr>
          <a:lstStyle/>
          <a:p>
            <a:pPr algn="l"/>
            <a:r>
              <a:rPr lang="en-US" b="1" dirty="0" smtClean="0">
                <a:solidFill>
                  <a:schemeClr val="tx1"/>
                </a:solidFill>
              </a:rPr>
              <a:t>Anti-Icing:</a:t>
            </a:r>
            <a:r>
              <a:rPr lang="en-US" dirty="0" smtClean="0">
                <a:solidFill>
                  <a:srgbClr val="FF0000"/>
                </a:solidFill>
              </a:rPr>
              <a:t/>
            </a:r>
            <a:br>
              <a:rPr lang="en-US" dirty="0" smtClean="0">
                <a:solidFill>
                  <a:srgbClr val="FF0000"/>
                </a:solidFill>
              </a:rPr>
            </a:br>
            <a:r>
              <a:rPr lang="en-US" dirty="0" smtClean="0">
                <a:solidFill>
                  <a:srgbClr val="FF0000"/>
                </a:solidFill>
              </a:rPr>
              <a:t>1. A proactive approach to Winter Maintenance</a:t>
            </a:r>
            <a:br>
              <a:rPr lang="en-US" dirty="0" smtClean="0">
                <a:solidFill>
                  <a:srgbClr val="FF0000"/>
                </a:solidFill>
              </a:rPr>
            </a:br>
            <a:r>
              <a:rPr lang="en-US" dirty="0" smtClean="0">
                <a:solidFill>
                  <a:srgbClr val="FF0000"/>
                </a:solidFill>
              </a:rPr>
              <a:t>2. Preventing the bond of snow and ice to a pavement surface</a:t>
            </a:r>
            <a:br>
              <a:rPr lang="en-US" dirty="0" smtClean="0">
                <a:solidFill>
                  <a:srgbClr val="FF0000"/>
                </a:solidFill>
              </a:rPr>
            </a:br>
            <a:r>
              <a:rPr lang="en-US" dirty="0" smtClean="0">
                <a:solidFill>
                  <a:srgbClr val="FF0000"/>
                </a:solidFill>
              </a:rPr>
              <a:t>3. Reduces operational costs and environmental impacts</a:t>
            </a:r>
            <a:br>
              <a:rPr lang="en-US" dirty="0" smtClean="0">
                <a:solidFill>
                  <a:srgbClr val="FF0000"/>
                </a:solidFill>
              </a:rPr>
            </a:br>
            <a:r>
              <a:rPr lang="en-US" dirty="0" smtClean="0">
                <a:solidFill>
                  <a:srgbClr val="FF0000"/>
                </a:solidFill>
              </a:rPr>
              <a:t>4. Not recommended before a rain fall or freezing rain</a:t>
            </a:r>
            <a:endParaRPr lang="en-US" dirty="0">
              <a:solidFill>
                <a:srgbClr val="FF0000"/>
              </a:solidFill>
            </a:endParaRPr>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619125"/>
            <a:ext cx="3124200" cy="2343150"/>
          </a:xfrm>
        </p:spPr>
      </p:pic>
    </p:spTree>
    <p:extLst>
      <p:ext uri="{BB962C8B-B14F-4D97-AF65-F5344CB8AC3E}">
        <p14:creationId xmlns:p14="http://schemas.microsoft.com/office/powerpoint/2010/main" val="113214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3749" y="962366"/>
            <a:ext cx="2234138" cy="646331"/>
          </a:xfrm>
          <a:prstGeom prst="rect">
            <a:avLst/>
          </a:prstGeom>
          <a:noFill/>
        </p:spPr>
        <p:txBody>
          <a:bodyPr wrap="none" rtlCol="0">
            <a:spAutoFit/>
          </a:bodyPr>
          <a:lstStyle/>
          <a:p>
            <a:r>
              <a:rPr lang="en-US" b="1" dirty="0" smtClean="0"/>
              <a:t>Direct Liquid </a:t>
            </a:r>
          </a:p>
          <a:p>
            <a:r>
              <a:rPr lang="en-US" b="1" dirty="0" smtClean="0"/>
              <a:t>Application Anti-icing</a:t>
            </a:r>
            <a:endParaRPr lang="en-US" b="1" dirty="0"/>
          </a:p>
        </p:txBody>
      </p:sp>
      <p:cxnSp>
        <p:nvCxnSpPr>
          <p:cNvPr id="4" name="Straight Arrow Connector 3"/>
          <p:cNvCxnSpPr/>
          <p:nvPr/>
        </p:nvCxnSpPr>
        <p:spPr>
          <a:xfrm>
            <a:off x="5867400" y="1713131"/>
            <a:ext cx="533400" cy="725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886200" y="1713131"/>
            <a:ext cx="609600" cy="801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15000" y="2514601"/>
            <a:ext cx="2514599" cy="3970318"/>
          </a:xfrm>
          <a:prstGeom prst="rect">
            <a:avLst/>
          </a:prstGeom>
          <a:noFill/>
        </p:spPr>
        <p:txBody>
          <a:bodyPr wrap="square" rtlCol="0">
            <a:spAutoFit/>
          </a:bodyPr>
          <a:lstStyle/>
          <a:p>
            <a:r>
              <a:rPr lang="en-US" dirty="0" smtClean="0">
                <a:solidFill>
                  <a:srgbClr val="FF0000"/>
                </a:solidFill>
              </a:rPr>
              <a:t>Blend to Manage</a:t>
            </a:r>
          </a:p>
          <a:p>
            <a:r>
              <a:rPr lang="en-US" dirty="0" smtClean="0">
                <a:solidFill>
                  <a:srgbClr val="FF0000"/>
                </a:solidFill>
              </a:rPr>
              <a:t>Conditions</a:t>
            </a:r>
          </a:p>
          <a:p>
            <a:endParaRPr lang="en-US" dirty="0">
              <a:solidFill>
                <a:srgbClr val="FF0000"/>
              </a:solidFill>
            </a:endParaRPr>
          </a:p>
          <a:p>
            <a:r>
              <a:rPr lang="en-US" dirty="0" smtClean="0">
                <a:solidFill>
                  <a:srgbClr val="FF0000"/>
                </a:solidFill>
              </a:rPr>
              <a:t>90 Brine, 10 MG/CA</a:t>
            </a:r>
          </a:p>
          <a:p>
            <a:r>
              <a:rPr lang="en-US" dirty="0" smtClean="0">
                <a:solidFill>
                  <a:srgbClr val="FF0000"/>
                </a:solidFill>
              </a:rPr>
              <a:t>80 Brine, 20 MG/CA</a:t>
            </a:r>
          </a:p>
          <a:p>
            <a:r>
              <a:rPr lang="en-US" dirty="0" smtClean="0">
                <a:solidFill>
                  <a:srgbClr val="FF0000"/>
                </a:solidFill>
              </a:rPr>
              <a:t>85 Brine, 15 RG-8 or </a:t>
            </a:r>
            <a:r>
              <a:rPr lang="en-US" dirty="0" err="1" smtClean="0">
                <a:solidFill>
                  <a:srgbClr val="FF0000"/>
                </a:solidFill>
              </a:rPr>
              <a:t>Geomelt</a:t>
            </a:r>
            <a:r>
              <a:rPr lang="en-US" dirty="0" smtClean="0">
                <a:solidFill>
                  <a:srgbClr val="FF0000"/>
                </a:solidFill>
              </a:rPr>
              <a:t> 55, 5 MG/CA</a:t>
            </a:r>
          </a:p>
          <a:p>
            <a:endParaRPr lang="en-US" dirty="0">
              <a:solidFill>
                <a:srgbClr val="FF0000"/>
              </a:solidFill>
            </a:endParaRPr>
          </a:p>
          <a:p>
            <a:r>
              <a:rPr lang="en-US" dirty="0" smtClean="0">
                <a:solidFill>
                  <a:srgbClr val="FF0000"/>
                </a:solidFill>
              </a:rPr>
              <a:t>Application Rate</a:t>
            </a:r>
          </a:p>
          <a:p>
            <a:r>
              <a:rPr lang="en-US" dirty="0" smtClean="0">
                <a:solidFill>
                  <a:srgbClr val="FF0000"/>
                </a:solidFill>
              </a:rPr>
              <a:t>35 Gal/LM</a:t>
            </a:r>
          </a:p>
          <a:p>
            <a:endParaRPr lang="en-US" dirty="0">
              <a:solidFill>
                <a:srgbClr val="FF0000"/>
              </a:solidFill>
            </a:endParaRPr>
          </a:p>
          <a:p>
            <a:r>
              <a:rPr lang="en-US" dirty="0" smtClean="0">
                <a:solidFill>
                  <a:srgbClr val="FF0000"/>
                </a:solidFill>
              </a:rPr>
              <a:t>Consideration of Cycle </a:t>
            </a:r>
          </a:p>
          <a:p>
            <a:r>
              <a:rPr lang="en-US" dirty="0" smtClean="0">
                <a:solidFill>
                  <a:srgbClr val="FF0000"/>
                </a:solidFill>
              </a:rPr>
              <a:t>Times from dilution</a:t>
            </a:r>
          </a:p>
          <a:p>
            <a:endParaRPr lang="en-US" dirty="0" smtClean="0"/>
          </a:p>
        </p:txBody>
      </p:sp>
      <p:sp>
        <p:nvSpPr>
          <p:cNvPr id="12" name="TextBox 11"/>
          <p:cNvSpPr txBox="1"/>
          <p:nvPr/>
        </p:nvSpPr>
        <p:spPr>
          <a:xfrm>
            <a:off x="2971800" y="2667000"/>
            <a:ext cx="2286000" cy="2031325"/>
          </a:xfrm>
          <a:prstGeom prst="rect">
            <a:avLst/>
          </a:prstGeom>
          <a:noFill/>
        </p:spPr>
        <p:txBody>
          <a:bodyPr wrap="square" rtlCol="0">
            <a:spAutoFit/>
          </a:bodyPr>
          <a:lstStyle/>
          <a:p>
            <a:r>
              <a:rPr lang="en-US" dirty="0" smtClean="0">
                <a:solidFill>
                  <a:srgbClr val="FF0000"/>
                </a:solidFill>
              </a:rPr>
              <a:t>100% Brine</a:t>
            </a:r>
          </a:p>
          <a:p>
            <a:endParaRPr lang="en-US" dirty="0">
              <a:solidFill>
                <a:srgbClr val="FF0000"/>
              </a:solidFill>
            </a:endParaRPr>
          </a:p>
          <a:p>
            <a:r>
              <a:rPr lang="en-US" dirty="0" smtClean="0">
                <a:solidFill>
                  <a:srgbClr val="FF0000"/>
                </a:solidFill>
              </a:rPr>
              <a:t>Application Rate</a:t>
            </a:r>
          </a:p>
          <a:p>
            <a:r>
              <a:rPr lang="en-US" dirty="0" smtClean="0">
                <a:solidFill>
                  <a:srgbClr val="FF0000"/>
                </a:solidFill>
              </a:rPr>
              <a:t>35 to 50 Gal/LM</a:t>
            </a:r>
          </a:p>
          <a:p>
            <a:endParaRPr lang="en-US" dirty="0">
              <a:solidFill>
                <a:srgbClr val="FF0000"/>
              </a:solidFill>
            </a:endParaRPr>
          </a:p>
          <a:p>
            <a:r>
              <a:rPr lang="en-US" dirty="0" smtClean="0">
                <a:solidFill>
                  <a:srgbClr val="FF0000"/>
                </a:solidFill>
              </a:rPr>
              <a:t>Consideration of Cycle</a:t>
            </a:r>
          </a:p>
          <a:p>
            <a:r>
              <a:rPr lang="en-US" dirty="0" smtClean="0">
                <a:solidFill>
                  <a:srgbClr val="FF0000"/>
                </a:solidFill>
              </a:rPr>
              <a:t>Times from dilution</a:t>
            </a:r>
            <a:endParaRPr lang="en-US" dirty="0">
              <a:solidFill>
                <a:srgbClr val="FF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132665"/>
            <a:ext cx="3074314" cy="230573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33" y="3428999"/>
            <a:ext cx="1847850" cy="2466975"/>
          </a:xfrm>
          <a:prstGeom prst="rect">
            <a:avLst/>
          </a:prstGeom>
        </p:spPr>
      </p:pic>
    </p:spTree>
    <p:extLst>
      <p:ext uri="{BB962C8B-B14F-4D97-AF65-F5344CB8AC3E}">
        <p14:creationId xmlns:p14="http://schemas.microsoft.com/office/powerpoint/2010/main" val="415343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590925"/>
            <a:ext cx="3124200" cy="234315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619125"/>
            <a:ext cx="3124200" cy="2343149"/>
          </a:xfrm>
        </p:spPr>
      </p:pic>
      <p:sp>
        <p:nvSpPr>
          <p:cNvPr id="4" name="Title 3"/>
          <p:cNvSpPr>
            <a:spLocks noGrp="1"/>
          </p:cNvSpPr>
          <p:nvPr>
            <p:ph type="title"/>
          </p:nvPr>
        </p:nvSpPr>
        <p:spPr/>
        <p:txBody>
          <a:bodyPr/>
          <a:lstStyle/>
          <a:p>
            <a:pPr algn="l"/>
            <a:r>
              <a:rPr lang="en-US" dirty="0" smtClean="0">
                <a:solidFill>
                  <a:schemeClr val="tx1"/>
                </a:solidFill>
              </a:rPr>
              <a:t>De-Icing With Liquids</a:t>
            </a:r>
            <a:r>
              <a:rPr lang="en-US" dirty="0" smtClean="0">
                <a:solidFill>
                  <a:srgbClr val="00B0F0"/>
                </a:solidFill>
              </a:rPr>
              <a:t/>
            </a:r>
            <a:br>
              <a:rPr lang="en-US" dirty="0" smtClean="0">
                <a:solidFill>
                  <a:srgbClr val="00B0F0"/>
                </a:solidFill>
              </a:rPr>
            </a:br>
            <a:r>
              <a:rPr lang="en-US" dirty="0" smtClean="0">
                <a:solidFill>
                  <a:srgbClr val="00B0F0"/>
                </a:solidFill>
              </a:rPr>
              <a:t>1. Forward Thinking</a:t>
            </a:r>
            <a:br>
              <a:rPr lang="en-US" dirty="0" smtClean="0">
                <a:solidFill>
                  <a:srgbClr val="00B0F0"/>
                </a:solidFill>
              </a:rPr>
            </a:br>
            <a:r>
              <a:rPr lang="en-US" dirty="0" smtClean="0">
                <a:solidFill>
                  <a:srgbClr val="00B0F0"/>
                </a:solidFill>
              </a:rPr>
              <a:t>2. Must be managed appropriately</a:t>
            </a:r>
            <a:br>
              <a:rPr lang="en-US" dirty="0" smtClean="0">
                <a:solidFill>
                  <a:srgbClr val="00B0F0"/>
                </a:solidFill>
              </a:rPr>
            </a:br>
            <a:r>
              <a:rPr lang="en-US" dirty="0" smtClean="0">
                <a:solidFill>
                  <a:srgbClr val="00B0F0"/>
                </a:solidFill>
              </a:rPr>
              <a:t>3. Product Knowledge is Critical </a:t>
            </a:r>
            <a:endParaRPr lang="en-US" dirty="0">
              <a:solidFill>
                <a:srgbClr val="00B0F0"/>
              </a:solidFill>
            </a:endParaRPr>
          </a:p>
        </p:txBody>
      </p:sp>
    </p:spTree>
    <p:extLst>
      <p:ext uri="{BB962C8B-B14F-4D97-AF65-F5344CB8AC3E}">
        <p14:creationId xmlns:p14="http://schemas.microsoft.com/office/powerpoint/2010/main" val="2479122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6204" y="838200"/>
            <a:ext cx="2151295" cy="646331"/>
          </a:xfrm>
          <a:prstGeom prst="rect">
            <a:avLst/>
          </a:prstGeom>
          <a:noFill/>
        </p:spPr>
        <p:txBody>
          <a:bodyPr wrap="none" rtlCol="0">
            <a:spAutoFit/>
          </a:bodyPr>
          <a:lstStyle/>
          <a:p>
            <a:pPr algn="ctr"/>
            <a:r>
              <a:rPr lang="en-US" b="1" dirty="0" smtClean="0"/>
              <a:t>Direct Liquid</a:t>
            </a:r>
          </a:p>
          <a:p>
            <a:pPr algn="ctr"/>
            <a:r>
              <a:rPr lang="en-US" b="1" dirty="0" smtClean="0"/>
              <a:t>Application  De-icing</a:t>
            </a:r>
            <a:endParaRPr lang="en-US" b="1" dirty="0"/>
          </a:p>
        </p:txBody>
      </p:sp>
      <p:cxnSp>
        <p:nvCxnSpPr>
          <p:cNvPr id="4" name="Straight Arrow Connector 3"/>
          <p:cNvCxnSpPr/>
          <p:nvPr/>
        </p:nvCxnSpPr>
        <p:spPr>
          <a:xfrm>
            <a:off x="5562600" y="1524000"/>
            <a:ext cx="762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514600"/>
            <a:ext cx="2277996" cy="3970318"/>
          </a:xfrm>
          <a:prstGeom prst="rect">
            <a:avLst/>
          </a:prstGeom>
          <a:noFill/>
        </p:spPr>
        <p:txBody>
          <a:bodyPr wrap="none" rtlCol="0">
            <a:spAutoFit/>
          </a:bodyPr>
          <a:lstStyle/>
          <a:p>
            <a:r>
              <a:rPr lang="en-US" dirty="0" smtClean="0">
                <a:solidFill>
                  <a:srgbClr val="00B0F0"/>
                </a:solidFill>
              </a:rPr>
              <a:t>Blend to Manage</a:t>
            </a:r>
          </a:p>
          <a:p>
            <a:r>
              <a:rPr lang="en-US" dirty="0" smtClean="0">
                <a:solidFill>
                  <a:srgbClr val="00B0F0"/>
                </a:solidFill>
              </a:rPr>
              <a:t>Conditions</a:t>
            </a:r>
          </a:p>
          <a:p>
            <a:endParaRPr lang="en-US" dirty="0">
              <a:solidFill>
                <a:srgbClr val="00B0F0"/>
              </a:solidFill>
            </a:endParaRPr>
          </a:p>
          <a:p>
            <a:r>
              <a:rPr lang="en-US" dirty="0" smtClean="0">
                <a:solidFill>
                  <a:srgbClr val="00B0F0"/>
                </a:solidFill>
              </a:rPr>
              <a:t>Mixtures</a:t>
            </a:r>
          </a:p>
          <a:p>
            <a:r>
              <a:rPr lang="en-US" dirty="0" smtClean="0">
                <a:solidFill>
                  <a:srgbClr val="00B0F0"/>
                </a:solidFill>
              </a:rPr>
              <a:t>90 Brine, 10 Mg/CA</a:t>
            </a:r>
          </a:p>
          <a:p>
            <a:r>
              <a:rPr lang="en-US" dirty="0" smtClean="0">
                <a:solidFill>
                  <a:srgbClr val="00B0F0"/>
                </a:solidFill>
              </a:rPr>
              <a:t>80 Brine, 20 Mg/CA</a:t>
            </a:r>
          </a:p>
          <a:p>
            <a:r>
              <a:rPr lang="en-US" dirty="0" smtClean="0">
                <a:solidFill>
                  <a:srgbClr val="00B0F0"/>
                </a:solidFill>
              </a:rPr>
              <a:t>85 Brine, 15 RG-8 or </a:t>
            </a:r>
          </a:p>
          <a:p>
            <a:r>
              <a:rPr lang="en-US" dirty="0" err="1" smtClean="0">
                <a:solidFill>
                  <a:srgbClr val="00B0F0"/>
                </a:solidFill>
              </a:rPr>
              <a:t>Geomelt</a:t>
            </a:r>
            <a:r>
              <a:rPr lang="en-US" dirty="0" smtClean="0">
                <a:solidFill>
                  <a:srgbClr val="00B0F0"/>
                </a:solidFill>
              </a:rPr>
              <a:t> 55, 5 Mg/CA</a:t>
            </a:r>
          </a:p>
          <a:p>
            <a:endParaRPr lang="en-US" dirty="0">
              <a:solidFill>
                <a:srgbClr val="00B0F0"/>
              </a:solidFill>
            </a:endParaRPr>
          </a:p>
          <a:p>
            <a:r>
              <a:rPr lang="en-US" dirty="0" smtClean="0">
                <a:solidFill>
                  <a:srgbClr val="00B0F0"/>
                </a:solidFill>
              </a:rPr>
              <a:t>Application Rate </a:t>
            </a:r>
          </a:p>
          <a:p>
            <a:r>
              <a:rPr lang="en-US" dirty="0" smtClean="0">
                <a:solidFill>
                  <a:srgbClr val="00B0F0"/>
                </a:solidFill>
              </a:rPr>
              <a:t>35 Gal/LM</a:t>
            </a:r>
          </a:p>
          <a:p>
            <a:endParaRPr lang="en-US" dirty="0">
              <a:solidFill>
                <a:srgbClr val="00B0F0"/>
              </a:solidFill>
            </a:endParaRPr>
          </a:p>
          <a:p>
            <a:r>
              <a:rPr lang="en-US" dirty="0" smtClean="0">
                <a:solidFill>
                  <a:srgbClr val="00B0F0"/>
                </a:solidFill>
              </a:rPr>
              <a:t>Consideration of Cycle</a:t>
            </a:r>
          </a:p>
          <a:p>
            <a:r>
              <a:rPr lang="en-US" dirty="0" smtClean="0">
                <a:solidFill>
                  <a:srgbClr val="00B0F0"/>
                </a:solidFill>
              </a:rPr>
              <a:t>Times from dilution</a:t>
            </a:r>
            <a:endParaRPr lang="en-US" dirty="0">
              <a:solidFill>
                <a:srgbClr val="00B0F0"/>
              </a:solidFill>
            </a:endParaRPr>
          </a:p>
        </p:txBody>
      </p:sp>
      <p:cxnSp>
        <p:nvCxnSpPr>
          <p:cNvPr id="11" name="Straight Arrow Connector 10"/>
          <p:cNvCxnSpPr/>
          <p:nvPr/>
        </p:nvCxnSpPr>
        <p:spPr>
          <a:xfrm flipH="1">
            <a:off x="3429000" y="1524000"/>
            <a:ext cx="914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7000" y="2699266"/>
            <a:ext cx="2315860" cy="2031325"/>
          </a:xfrm>
          <a:prstGeom prst="rect">
            <a:avLst/>
          </a:prstGeom>
          <a:noFill/>
        </p:spPr>
        <p:txBody>
          <a:bodyPr wrap="square" rtlCol="0">
            <a:spAutoFit/>
          </a:bodyPr>
          <a:lstStyle/>
          <a:p>
            <a:r>
              <a:rPr lang="en-US" dirty="0" smtClean="0">
                <a:solidFill>
                  <a:srgbClr val="00B0F0"/>
                </a:solidFill>
              </a:rPr>
              <a:t>100% Brine</a:t>
            </a:r>
          </a:p>
          <a:p>
            <a:endParaRPr lang="en-US" dirty="0">
              <a:solidFill>
                <a:srgbClr val="00B0F0"/>
              </a:solidFill>
            </a:endParaRPr>
          </a:p>
          <a:p>
            <a:r>
              <a:rPr lang="en-US" dirty="0" smtClean="0">
                <a:solidFill>
                  <a:srgbClr val="00B0F0"/>
                </a:solidFill>
              </a:rPr>
              <a:t>Application rate</a:t>
            </a:r>
          </a:p>
          <a:p>
            <a:r>
              <a:rPr lang="en-US" dirty="0" smtClean="0">
                <a:solidFill>
                  <a:srgbClr val="00B0F0"/>
                </a:solidFill>
              </a:rPr>
              <a:t>35 to 50 Gal/LM</a:t>
            </a:r>
          </a:p>
          <a:p>
            <a:endParaRPr lang="en-US" dirty="0">
              <a:solidFill>
                <a:srgbClr val="00B0F0"/>
              </a:solidFill>
            </a:endParaRPr>
          </a:p>
          <a:p>
            <a:r>
              <a:rPr lang="en-US" dirty="0" smtClean="0">
                <a:solidFill>
                  <a:srgbClr val="00B0F0"/>
                </a:solidFill>
              </a:rPr>
              <a:t>Consideration of Cycle Times from dilution</a:t>
            </a:r>
            <a:endParaRPr lang="en-US" dirty="0">
              <a:solidFill>
                <a:srgbClr val="00B0F0"/>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6241"/>
            <a:ext cx="2724682" cy="203215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748276"/>
            <a:ext cx="3352800" cy="1939036"/>
          </a:xfrm>
          <a:prstGeom prst="rect">
            <a:avLst/>
          </a:prstGeom>
        </p:spPr>
      </p:pic>
    </p:spTree>
    <p:extLst>
      <p:ext uri="{BB962C8B-B14F-4D97-AF65-F5344CB8AC3E}">
        <p14:creationId xmlns:p14="http://schemas.microsoft.com/office/powerpoint/2010/main" val="134372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511258"/>
            <a:ext cx="3124200" cy="2502484"/>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005476"/>
            <a:ext cx="3124200" cy="1570447"/>
          </a:xfrm>
        </p:spPr>
      </p:pic>
      <p:sp>
        <p:nvSpPr>
          <p:cNvPr id="4" name="Title 3"/>
          <p:cNvSpPr>
            <a:spLocks noGrp="1"/>
          </p:cNvSpPr>
          <p:nvPr>
            <p:ph type="title"/>
          </p:nvPr>
        </p:nvSpPr>
        <p:spPr/>
        <p:txBody>
          <a:bodyPr>
            <a:normAutofit fontScale="90000"/>
          </a:bodyPr>
          <a:lstStyle/>
          <a:p>
            <a:pPr algn="l"/>
            <a:r>
              <a:rPr lang="en-US" sz="2000" b="1" dirty="0" smtClean="0"/>
              <a:t>Critical Knowledge of Products and Impacts</a:t>
            </a:r>
            <a:r>
              <a:rPr lang="en-US" sz="2000" dirty="0" smtClean="0"/>
              <a:t/>
            </a:r>
            <a:br>
              <a:rPr lang="en-US" sz="2000" dirty="0" smtClean="0"/>
            </a:br>
            <a:r>
              <a:rPr lang="en-US" sz="2000" dirty="0" smtClean="0"/>
              <a:t/>
            </a:r>
            <a:br>
              <a:rPr lang="en-US" sz="2000" dirty="0" smtClean="0"/>
            </a:br>
            <a:r>
              <a:rPr lang="en-US" sz="2000" dirty="0" smtClean="0">
                <a:solidFill>
                  <a:srgbClr val="C00000"/>
                </a:solidFill>
              </a:rPr>
              <a:t>1. Discuss products with supplier; Your intended use, and obtain information on its limitations</a:t>
            </a:r>
            <a:br>
              <a:rPr lang="en-US" sz="2000" dirty="0" smtClean="0">
                <a:solidFill>
                  <a:srgbClr val="C00000"/>
                </a:solidFill>
              </a:rPr>
            </a:br>
            <a:r>
              <a:rPr lang="en-US" sz="2000" dirty="0" smtClean="0">
                <a:solidFill>
                  <a:srgbClr val="C00000"/>
                </a:solidFill>
              </a:rPr>
              <a:t>2. Visit Organizations that are advanced in the practice your desiring</a:t>
            </a:r>
            <a:br>
              <a:rPr lang="en-US" sz="2000" dirty="0" smtClean="0">
                <a:solidFill>
                  <a:srgbClr val="C00000"/>
                </a:solidFill>
              </a:rPr>
            </a:br>
            <a:r>
              <a:rPr lang="en-US" sz="2000" dirty="0" smtClean="0">
                <a:solidFill>
                  <a:srgbClr val="C00000"/>
                </a:solidFill>
              </a:rPr>
              <a:t>3. Attend training to obtain information and bring back to your organization</a:t>
            </a:r>
            <a:br>
              <a:rPr lang="en-US" sz="2000" dirty="0" smtClean="0">
                <a:solidFill>
                  <a:srgbClr val="C00000"/>
                </a:solidFill>
              </a:rPr>
            </a:br>
            <a:r>
              <a:rPr lang="en-US" sz="2000" dirty="0" smtClean="0">
                <a:solidFill>
                  <a:srgbClr val="C00000"/>
                </a:solidFill>
              </a:rPr>
              <a:t>4. Look at the products and their environmental impacts; then as a budgetary impact item</a:t>
            </a:r>
            <a:br>
              <a:rPr lang="en-US" sz="2000" dirty="0" smtClean="0">
                <a:solidFill>
                  <a:srgbClr val="C00000"/>
                </a:solidFill>
              </a:rPr>
            </a:br>
            <a:endParaRPr lang="en-US" sz="2000" dirty="0">
              <a:solidFill>
                <a:srgbClr val="C00000"/>
              </a:solidFill>
            </a:endParaRPr>
          </a:p>
        </p:txBody>
      </p:sp>
    </p:spTree>
    <p:extLst>
      <p:ext uri="{BB962C8B-B14F-4D97-AF65-F5344CB8AC3E}">
        <p14:creationId xmlns:p14="http://schemas.microsoft.com/office/powerpoint/2010/main" val="560959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590925"/>
            <a:ext cx="3124200" cy="234315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5426" y="457200"/>
            <a:ext cx="2267748" cy="2667000"/>
          </a:xfrm>
        </p:spPr>
      </p:pic>
      <p:sp>
        <p:nvSpPr>
          <p:cNvPr id="4" name="Title 3"/>
          <p:cNvSpPr>
            <a:spLocks noGrp="1"/>
          </p:cNvSpPr>
          <p:nvPr>
            <p:ph type="title"/>
          </p:nvPr>
        </p:nvSpPr>
        <p:spPr/>
        <p:txBody>
          <a:bodyPr>
            <a:normAutofit/>
          </a:bodyPr>
          <a:lstStyle/>
          <a:p>
            <a:pPr algn="l"/>
            <a:r>
              <a:rPr lang="en-US" sz="2000" b="1" dirty="0" smtClean="0"/>
              <a:t>Management Strategies for Positive Results</a:t>
            </a:r>
            <a:r>
              <a:rPr lang="en-US" sz="2000" dirty="0" smtClean="0"/>
              <a:t/>
            </a:r>
            <a:br>
              <a:rPr lang="en-US" sz="2000" dirty="0" smtClean="0"/>
            </a:br>
            <a:r>
              <a:rPr lang="en-US" sz="2000" dirty="0"/>
              <a:t/>
            </a:r>
            <a:br>
              <a:rPr lang="en-US" sz="2000" dirty="0"/>
            </a:br>
            <a:r>
              <a:rPr lang="en-US" sz="2000" dirty="0" smtClean="0">
                <a:solidFill>
                  <a:srgbClr val="7030A0"/>
                </a:solidFill>
              </a:rPr>
              <a:t>1. Understanding limitations for yourself, staff, equipment</a:t>
            </a:r>
            <a:br>
              <a:rPr lang="en-US" sz="2000" dirty="0" smtClean="0">
                <a:solidFill>
                  <a:srgbClr val="7030A0"/>
                </a:solidFill>
              </a:rPr>
            </a:br>
            <a:r>
              <a:rPr lang="en-US" sz="2000" dirty="0" smtClean="0">
                <a:solidFill>
                  <a:srgbClr val="7030A0"/>
                </a:solidFill>
              </a:rPr>
              <a:t>2. Obtain support from Boards or Councils</a:t>
            </a:r>
            <a:br>
              <a:rPr lang="en-US" sz="2000" dirty="0" smtClean="0">
                <a:solidFill>
                  <a:srgbClr val="7030A0"/>
                </a:solidFill>
              </a:rPr>
            </a:br>
            <a:r>
              <a:rPr lang="en-US" sz="2000" dirty="0" smtClean="0">
                <a:solidFill>
                  <a:srgbClr val="7030A0"/>
                </a:solidFill>
              </a:rPr>
              <a:t>3. Educate Staff and the Public in General of your intentions, but start SMALL</a:t>
            </a:r>
            <a:br>
              <a:rPr lang="en-US" sz="2000" dirty="0" smtClean="0">
                <a:solidFill>
                  <a:srgbClr val="7030A0"/>
                </a:solidFill>
              </a:rPr>
            </a:br>
            <a:r>
              <a:rPr lang="en-US" sz="2000" dirty="0" smtClean="0">
                <a:solidFill>
                  <a:srgbClr val="7030A0"/>
                </a:solidFill>
              </a:rPr>
              <a:t>4. Build your program knowing it is challenging and that you may fail at times</a:t>
            </a:r>
            <a:endParaRPr lang="en-US" sz="2000" dirty="0">
              <a:solidFill>
                <a:srgbClr val="7030A0"/>
              </a:solidFill>
            </a:endParaRPr>
          </a:p>
        </p:txBody>
      </p:sp>
    </p:spTree>
    <p:extLst>
      <p:ext uri="{BB962C8B-B14F-4D97-AF65-F5344CB8AC3E}">
        <p14:creationId xmlns:p14="http://schemas.microsoft.com/office/powerpoint/2010/main" val="390440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225</TotalTime>
  <Words>185</Words>
  <Application>Microsoft Office PowerPoint</Application>
  <PresentationFormat>On-screen Show (4:3)</PresentationFormat>
  <Paragraphs>63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Composite</vt:lpstr>
      <vt:lpstr>PRACTICABLE DIRECT LIQUID APPLICATION</vt:lpstr>
      <vt:lpstr>Craig Eldred Public Services Director City of Waconia, Minnesota</vt:lpstr>
      <vt:lpstr>    Define Anti-icing as an action of Direct Liquid Application Define De-icing as an action of Direct Liquid Application Products and Impacts Management Strategies for Positive Results Questions and Comments     </vt:lpstr>
      <vt:lpstr>Anti-Icing: 1. A proactive approach to Winter Maintenance 2. Preventing the bond of snow and ice to a pavement surface 3. Reduces operational costs and environmental impacts 4. Not recommended before a rain fall or freezing rain</vt:lpstr>
      <vt:lpstr>PowerPoint Presentation</vt:lpstr>
      <vt:lpstr>De-Icing With Liquids 1. Forward Thinking 2. Must be managed appropriately 3. Product Knowledge is Critical </vt:lpstr>
      <vt:lpstr>PowerPoint Presentation</vt:lpstr>
      <vt:lpstr>Critical Knowledge of Products and Impacts  1. Discuss products with supplier; Your intended use, and obtain information on its limitations 2. Visit Organizations that are advanced in the practice your desiring 3. Attend training to obtain information and bring back to your organization 4. Look at the products and their environmental impacts; then as a budgetary impact item </vt:lpstr>
      <vt:lpstr>Management Strategies for Positive Results  1. Understanding limitations for yourself, staff, equipment 2. Obtain support from Boards or Councils 3. Educate Staff and the Public in General of your intentions, but start SMALL 4. Build your program knowing it is challenging and that you may fail at times</vt:lpstr>
      <vt:lpstr>Management Strategies for Positive Results; Cont.  5. Light snow fall and frost events are easily accomplished with DLA 6. Moderate snow fall events that you have knowledge of its end-time and future forecasting 7. Light to Moderate rain, or Freezing rain can be managed keeping in mind that cycle times are necessary 8.Expunge information from periodicals and on the Web.  Good Source is Clear roads new DLA Study</vt:lpstr>
      <vt:lpstr>Craig Eldred Public Services Director City of Waconia (952) 442-4265 celdred@waconia.org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PRACTICABLE DIRECT LIQUID APPLICATION</dc:title>
  <dc:creator>Craig Eldred</dc:creator>
  <cp:lastModifiedBy>Craig Eldred</cp:lastModifiedBy>
  <cp:revision>21</cp:revision>
  <cp:lastPrinted>2018-10-24T23:27:09Z</cp:lastPrinted>
  <dcterms:created xsi:type="dcterms:W3CDTF">2018-10-24T01:37:46Z</dcterms:created>
  <dcterms:modified xsi:type="dcterms:W3CDTF">2018-10-24T23:29:20Z</dcterms:modified>
</cp:coreProperties>
</file>