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17"/>
  </p:notesMasterIdLst>
  <p:sldIdLst>
    <p:sldId id="256" r:id="rId3"/>
    <p:sldId id="282" r:id="rId4"/>
    <p:sldId id="260" r:id="rId5"/>
    <p:sldId id="257" r:id="rId6"/>
    <p:sldId id="262" r:id="rId7"/>
    <p:sldId id="264" r:id="rId8"/>
    <p:sldId id="267" r:id="rId9"/>
    <p:sldId id="269" r:id="rId10"/>
    <p:sldId id="283" r:id="rId11"/>
    <p:sldId id="275" r:id="rId12"/>
    <p:sldId id="276" r:id="rId13"/>
    <p:sldId id="266" r:id="rId14"/>
    <p:sldId id="273" r:id="rId15"/>
    <p:sldId id="278" r:id="rId1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2" d="100"/>
          <a:sy n="92" d="100"/>
        </p:scale>
        <p:origin x="-1176" y="1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7CAED2F1-7D4A-4D10-9233-9009D982CA16}" type="datetimeFigureOut">
              <a:rPr lang="en-US" smtClean="0"/>
              <a:t>10/24/2018</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D91022CE-DD7B-4641-9A8F-BC4E42E7C8A1}" type="slidenum">
              <a:rPr lang="en-US" smtClean="0"/>
              <a:t>‹#›</a:t>
            </a:fld>
            <a:endParaRPr lang="en-US"/>
          </a:p>
        </p:txBody>
      </p:sp>
    </p:spTree>
    <p:extLst>
      <p:ext uri="{BB962C8B-B14F-4D97-AF65-F5344CB8AC3E}">
        <p14:creationId xmlns:p14="http://schemas.microsoft.com/office/powerpoint/2010/main" val="1957199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9C578-4F1D-4FA2-B199-86B4DFBBC3A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718411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Line 6"/>
          <p:cNvSpPr>
            <a:spLocks noChangeShapeType="1"/>
          </p:cNvSpPr>
          <p:nvPr/>
        </p:nvSpPr>
        <p:spPr bwMode="auto">
          <a:xfrm>
            <a:off x="2743200" y="3621088"/>
            <a:ext cx="5749925" cy="0"/>
          </a:xfrm>
          <a:prstGeom prst="line">
            <a:avLst/>
          </a:prstGeom>
          <a:noFill/>
          <a:ln w="19050">
            <a:solidFill>
              <a:srgbClr val="8C8C8C"/>
            </a:solidFill>
            <a:round/>
            <a:headEnd/>
            <a:tailEnd/>
          </a:ln>
          <a:effectLst/>
        </p:spPr>
        <p:txBody>
          <a:bodyPr/>
          <a:lstStyle/>
          <a:p>
            <a:pPr>
              <a:defRPr/>
            </a:pPr>
            <a:endParaRPr lang="en-US"/>
          </a:p>
        </p:txBody>
      </p:sp>
      <p:pic>
        <p:nvPicPr>
          <p:cNvPr id="4" name="Picture 10" descr="Illinois-Tollway-Logo_RGB"/>
          <p:cNvPicPr>
            <a:picLocks noChangeAspect="1" noChangeArrowheads="1"/>
          </p:cNvPicPr>
          <p:nvPr userDrawn="1"/>
        </p:nvPicPr>
        <p:blipFill>
          <a:blip r:embed="rId2" cstate="print"/>
          <a:srcRect/>
          <a:stretch>
            <a:fillRect/>
          </a:stretch>
        </p:blipFill>
        <p:spPr bwMode="auto">
          <a:xfrm>
            <a:off x="304800" y="381000"/>
            <a:ext cx="4876800" cy="2540000"/>
          </a:xfrm>
          <a:prstGeom prst="rect">
            <a:avLst/>
          </a:prstGeom>
          <a:noFill/>
          <a:ln w="9525">
            <a:noFill/>
            <a:miter lim="800000"/>
            <a:headEnd/>
            <a:tailEnd/>
          </a:ln>
        </p:spPr>
      </p:pic>
      <p:sp>
        <p:nvSpPr>
          <p:cNvPr id="2224130" name="Rectangle 2"/>
          <p:cNvSpPr>
            <a:spLocks noGrp="1" noChangeArrowheads="1"/>
          </p:cNvSpPr>
          <p:nvPr>
            <p:ph type="ctrTitle"/>
          </p:nvPr>
        </p:nvSpPr>
        <p:spPr>
          <a:xfrm>
            <a:off x="1905000" y="4114800"/>
            <a:ext cx="6477000" cy="1143000"/>
          </a:xfrm>
        </p:spPr>
        <p:txBody>
          <a:bodyPr/>
          <a:lstStyle>
            <a:lvl1pPr algn="r">
              <a:defRPr/>
            </a:lvl1pPr>
          </a:lstStyle>
          <a:p>
            <a:endParaRPr lang="en-US" altLang="en-US" dirty="0"/>
          </a:p>
        </p:txBody>
      </p:sp>
      <p:sp>
        <p:nvSpPr>
          <p:cNvPr id="9" name="Text Placeholder 8"/>
          <p:cNvSpPr>
            <a:spLocks noGrp="1"/>
          </p:cNvSpPr>
          <p:nvPr>
            <p:ph type="body" sz="quarter" idx="13"/>
          </p:nvPr>
        </p:nvSpPr>
        <p:spPr>
          <a:xfrm>
            <a:off x="1905000" y="5334000"/>
            <a:ext cx="6477000" cy="762000"/>
          </a:xfrm>
        </p:spPr>
        <p:txBody>
          <a:bodyPr/>
          <a:lstStyle>
            <a:lvl1pPr algn="r">
              <a:buNone/>
              <a:defRPr sz="2000"/>
            </a:lvl1pPr>
            <a:lvl2pPr algn="r">
              <a:buNone/>
              <a:defRPr/>
            </a:lvl2pPr>
            <a:lvl3pPr algn="r">
              <a:buNone/>
              <a:defRPr/>
            </a:lvl3pPr>
            <a:lvl4pPr algn="r">
              <a:buNone/>
              <a:defRPr/>
            </a:lvl4pPr>
            <a:lvl5pPr algn="r">
              <a:buNone/>
              <a:defRPr/>
            </a:lvl5pPr>
          </a:lstStyle>
          <a:p>
            <a:pPr lvl="0"/>
            <a:r>
              <a:rPr lang="en-US" dirty="0" smtClean="0"/>
              <a:t>Click to edit Master text styles</a:t>
            </a:r>
          </a:p>
        </p:txBody>
      </p:sp>
      <p:sp>
        <p:nvSpPr>
          <p:cNvPr id="10" name="Slide Number Placeholder 9"/>
          <p:cNvSpPr>
            <a:spLocks noGrp="1"/>
          </p:cNvSpPr>
          <p:nvPr>
            <p:ph type="sldNum" sz="quarter" idx="14"/>
          </p:nvPr>
        </p:nvSpPr>
        <p:spPr/>
        <p:txBody>
          <a:bodyPr/>
          <a:lstStyle/>
          <a:p>
            <a:pPr>
              <a:defRPr/>
            </a:pPr>
            <a:fld id="{A9E9BA76-2886-4F73-88B8-1A1FB3D8E2F3}" type="slidenum">
              <a:rPr lang="en-US" altLang="en-US" smtClean="0"/>
              <a:pPr>
                <a:defRPr/>
              </a:pPr>
              <a:t>‹#›</a:t>
            </a:fld>
            <a:endParaRPr lang="en-US" altLang="en-US"/>
          </a:p>
        </p:txBody>
      </p:sp>
      <p:sp>
        <p:nvSpPr>
          <p:cNvPr id="11" name="Footer Placeholder 10"/>
          <p:cNvSpPr>
            <a:spLocks noGrp="1"/>
          </p:cNvSpPr>
          <p:nvPr>
            <p:ph type="ftr" sz="quarter" idx="15"/>
          </p:nvPr>
        </p:nvSpPr>
        <p:spPr/>
        <p:txBody>
          <a:bodyPr/>
          <a:lstStyle/>
          <a:p>
            <a:pPr>
              <a:defRPr/>
            </a:pPr>
            <a:endParaRPr lang="en-US" altLang="en-US"/>
          </a:p>
        </p:txBody>
      </p:sp>
    </p:spTree>
    <p:extLst>
      <p:ext uri="{BB962C8B-B14F-4D97-AF65-F5344CB8AC3E}">
        <p14:creationId xmlns:p14="http://schemas.microsoft.com/office/powerpoint/2010/main" val="354088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5" name="Rectangle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u="none" smtClean="0">
                <a:latin typeface="Calibri" pitchFamily="34" charset="0"/>
              </a:defRPr>
            </a:lvl1pPr>
          </a:lstStyle>
          <a:p>
            <a:pPr>
              <a:defRPr/>
            </a:pPr>
            <a:fld id="{A9E9BA76-2886-4F73-88B8-1A1FB3D8E2F3}" type="slidenum">
              <a:rPr lang="en-US" altLang="en-US" smtClean="0"/>
              <a:pPr>
                <a:defRPr/>
              </a:pPr>
              <a:t>‹#›</a:t>
            </a:fld>
            <a:endParaRPr lang="en-US" altLang="en-US"/>
          </a:p>
        </p:txBody>
      </p:sp>
    </p:spTree>
    <p:extLst>
      <p:ext uri="{BB962C8B-B14F-4D97-AF65-F5344CB8AC3E}">
        <p14:creationId xmlns:p14="http://schemas.microsoft.com/office/powerpoint/2010/main" val="3452042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559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559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5" name="Rectangle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u="none" smtClean="0">
                <a:latin typeface="Calibri" pitchFamily="34" charset="0"/>
              </a:defRPr>
            </a:lvl1pPr>
          </a:lstStyle>
          <a:p>
            <a:pPr>
              <a:defRPr/>
            </a:pPr>
            <a:fld id="{A9E9BA76-2886-4F73-88B8-1A1FB3D8E2F3}" type="slidenum">
              <a:rPr lang="en-US" altLang="en-US" smtClean="0"/>
              <a:pPr>
                <a:defRPr/>
              </a:pPr>
              <a:t>‹#›</a:t>
            </a:fld>
            <a:endParaRPr lang="en-US" altLang="en-US"/>
          </a:p>
        </p:txBody>
      </p:sp>
    </p:spTree>
    <p:extLst>
      <p:ext uri="{BB962C8B-B14F-4D97-AF65-F5344CB8AC3E}">
        <p14:creationId xmlns:p14="http://schemas.microsoft.com/office/powerpoint/2010/main" val="767418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9743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5288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82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0818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3787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2375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1191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812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8" name="Rectangle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u="none" smtClean="0">
                <a:latin typeface="Calibri" pitchFamily="34" charset="0"/>
              </a:defRPr>
            </a:lvl1pPr>
          </a:lstStyle>
          <a:p>
            <a:pPr>
              <a:defRPr/>
            </a:pPr>
            <a:fld id="{A9E9BA76-2886-4F73-88B8-1A1FB3D8E2F3}" type="slidenum">
              <a:rPr lang="en-US" altLang="en-US" smtClean="0"/>
              <a:pPr>
                <a:defRPr/>
              </a:pPr>
              <a:t>‹#›</a:t>
            </a:fld>
            <a:endParaRPr lang="en-US" altLang="en-US"/>
          </a:p>
        </p:txBody>
      </p:sp>
    </p:spTree>
    <p:extLst>
      <p:ext uri="{BB962C8B-B14F-4D97-AF65-F5344CB8AC3E}">
        <p14:creationId xmlns:p14="http://schemas.microsoft.com/office/powerpoint/2010/main" val="369632358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4107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3513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6"/>
            <a:ext cx="5800725"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3190E1-CFDC-0E46-ABAF-EAD042862537}" type="datetimeFigureOut">
              <a:rPr lang="en-US" smtClean="0">
                <a:solidFill>
                  <a:prstClr val="black">
                    <a:tint val="75000"/>
                  </a:prstClr>
                </a:solidFill>
              </a:rPr>
              <a:pPr/>
              <a:t>10/24/2018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3B5669C-7287-1C40-89DA-8EEC52767C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783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7" name="Rectangle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8" name="Rectangle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u="none" smtClean="0">
                <a:latin typeface="Calibri" pitchFamily="34" charset="0"/>
              </a:defRPr>
            </a:lvl1pPr>
          </a:lstStyle>
          <a:p>
            <a:pPr>
              <a:defRPr/>
            </a:pPr>
            <a:fld id="{A9E9BA76-2886-4F73-88B8-1A1FB3D8E2F3}" type="slidenum">
              <a:rPr lang="en-US" altLang="en-US" smtClean="0"/>
              <a:pPr>
                <a:defRPr/>
              </a:pPr>
              <a:t>‹#›</a:t>
            </a:fld>
            <a:endParaRPr lang="en-US" altLang="en-US"/>
          </a:p>
        </p:txBody>
      </p:sp>
    </p:spTree>
    <p:extLst>
      <p:ext uri="{BB962C8B-B14F-4D97-AF65-F5344CB8AC3E}">
        <p14:creationId xmlns:p14="http://schemas.microsoft.com/office/powerpoint/2010/main" val="543186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9" name="Rectangle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u="none" smtClean="0">
                <a:latin typeface="Calibri" pitchFamily="34" charset="0"/>
              </a:defRPr>
            </a:lvl1pPr>
          </a:lstStyle>
          <a:p>
            <a:pPr>
              <a:defRPr/>
            </a:pPr>
            <a:fld id="{A9E9BA76-2886-4F73-88B8-1A1FB3D8E2F3}" type="slidenum">
              <a:rPr lang="en-US" altLang="en-US" smtClean="0"/>
              <a:pPr>
                <a:defRPr/>
              </a:pPr>
              <a:t>‹#›</a:t>
            </a:fld>
            <a:endParaRPr lang="en-US" altLang="en-US"/>
          </a:p>
        </p:txBody>
      </p:sp>
    </p:spTree>
    <p:extLst>
      <p:ext uri="{BB962C8B-B14F-4D97-AF65-F5344CB8AC3E}">
        <p14:creationId xmlns:p14="http://schemas.microsoft.com/office/powerpoint/2010/main" val="1651138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solidFill>
            <a:srgbClr val="009C34"/>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solidFill>
            <a:srgbClr val="009C34"/>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4"/>
          <p:cNvSpPr>
            <a:spLocks noGrp="1" noChangeArrowheads="1"/>
          </p:cNvSpPr>
          <p:nvPr>
            <p:ph type="ftr" sz="quarter" idx="10"/>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11" name="Rectangle 5"/>
          <p:cNvSpPr>
            <a:spLocks noGrp="1" noChangeArrowheads="1"/>
          </p:cNvSpPr>
          <p:nvPr>
            <p:ph type="sldNum" sz="quarter" idx="11"/>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u="none" smtClean="0">
                <a:latin typeface="Calibri" pitchFamily="34" charset="0"/>
              </a:defRPr>
            </a:lvl1pPr>
          </a:lstStyle>
          <a:p>
            <a:pPr>
              <a:defRPr/>
            </a:pPr>
            <a:fld id="{A9E9BA76-2886-4F73-88B8-1A1FB3D8E2F3}" type="slidenum">
              <a:rPr lang="en-US" altLang="en-US" smtClean="0"/>
              <a:pPr>
                <a:defRPr/>
              </a:pPr>
              <a:t>‹#›</a:t>
            </a:fld>
            <a:endParaRPr lang="en-US" altLang="en-US"/>
          </a:p>
        </p:txBody>
      </p:sp>
    </p:spTree>
    <p:extLst>
      <p:ext uri="{BB962C8B-B14F-4D97-AF65-F5344CB8AC3E}">
        <p14:creationId xmlns:p14="http://schemas.microsoft.com/office/powerpoint/2010/main" val="196799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7" name="Rectangle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lang="en-US" altLang="en-US" sz="1200" b="0" u="none" kern="1200" smtClean="0">
                <a:solidFill>
                  <a:schemeClr val="tx1"/>
                </a:solidFill>
                <a:latin typeface="Calibri" pitchFamily="34" charset="0"/>
                <a:ea typeface="+mn-ea"/>
                <a:cs typeface="+mn-cs"/>
              </a:defRPr>
            </a:lvl1pPr>
          </a:lstStyle>
          <a:p>
            <a:pPr>
              <a:defRPr/>
            </a:pPr>
            <a:fld id="{A9E9BA76-2886-4F73-88B8-1A1FB3D8E2F3}" type="slidenum">
              <a:rPr lang="en-US" smtClean="0"/>
              <a:pPr>
                <a:defRPr/>
              </a:pPr>
              <a:t>‹#›</a:t>
            </a:fld>
            <a:endParaRPr lang="en-US"/>
          </a:p>
        </p:txBody>
      </p:sp>
    </p:spTree>
    <p:extLst>
      <p:ext uri="{BB962C8B-B14F-4D97-AF65-F5344CB8AC3E}">
        <p14:creationId xmlns:p14="http://schemas.microsoft.com/office/powerpoint/2010/main" val="18650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dirty="0"/>
          </a:p>
        </p:txBody>
      </p:sp>
      <p:sp>
        <p:nvSpPr>
          <p:cNvPr id="6" name="Slide Number Placeholder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lang="en-US" altLang="en-US" sz="1200" b="0" u="none" kern="1200" smtClean="0">
                <a:solidFill>
                  <a:schemeClr val="tx1"/>
                </a:solidFill>
                <a:latin typeface="Calibri" pitchFamily="34" charset="0"/>
                <a:ea typeface="+mn-ea"/>
                <a:cs typeface="+mn-cs"/>
              </a:defRPr>
            </a:lvl1pPr>
          </a:lstStyle>
          <a:p>
            <a:pPr>
              <a:defRPr/>
            </a:pPr>
            <a:fld id="{A9E9BA76-2886-4F73-88B8-1A1FB3D8E2F3}" type="slidenum">
              <a:rPr lang="en-US" smtClean="0"/>
              <a:pPr>
                <a:defRPr/>
              </a:pPr>
              <a:t>‹#›</a:t>
            </a:fld>
            <a:endParaRPr lang="en-US" dirty="0"/>
          </a:p>
        </p:txBody>
      </p:sp>
    </p:spTree>
    <p:extLst>
      <p:ext uri="{BB962C8B-B14F-4D97-AF65-F5344CB8AC3E}">
        <p14:creationId xmlns:p14="http://schemas.microsoft.com/office/powerpoint/2010/main" val="355796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901699"/>
          </a:xfrm>
          <a:solidFill>
            <a:srgbClr val="009C34"/>
          </a:solidFill>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533400"/>
            <a:ext cx="5111750" cy="5592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solidFill>
            <a:srgbClr val="B9DCBC"/>
          </a:solidFill>
        </p:spPr>
        <p:txBody>
          <a:bodyPr/>
          <a:lstStyle>
            <a:lvl1pPr marL="0" indent="0">
              <a:buNone/>
              <a:defRPr sz="14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9" name="Rectangle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u="none" smtClean="0">
                <a:latin typeface="Calibri" pitchFamily="34" charset="0"/>
              </a:defRPr>
            </a:lvl1pPr>
          </a:lstStyle>
          <a:p>
            <a:pPr>
              <a:defRPr/>
            </a:pPr>
            <a:fld id="{A9E9BA76-2886-4F73-88B8-1A1FB3D8E2F3}" type="slidenum">
              <a:rPr lang="en-US" altLang="en-US" smtClean="0"/>
              <a:pPr>
                <a:defRPr/>
              </a:pPr>
              <a:t>‹#›</a:t>
            </a:fld>
            <a:endParaRPr lang="en-US" altLang="en-US"/>
          </a:p>
        </p:txBody>
      </p:sp>
    </p:spTree>
    <p:extLst>
      <p:ext uri="{BB962C8B-B14F-4D97-AF65-F5344CB8AC3E}">
        <p14:creationId xmlns:p14="http://schemas.microsoft.com/office/powerpoint/2010/main" val="273516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9" name="Rectangle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u="none" smtClean="0">
                <a:latin typeface="Calibri" pitchFamily="34" charset="0"/>
              </a:defRPr>
            </a:lvl1pPr>
          </a:lstStyle>
          <a:p>
            <a:pPr>
              <a:defRPr/>
            </a:pPr>
            <a:fld id="{A9E9BA76-2886-4F73-88B8-1A1FB3D8E2F3}" type="slidenum">
              <a:rPr lang="en-US" altLang="en-US" smtClean="0"/>
              <a:pPr>
                <a:defRPr/>
              </a:pPr>
              <a:t>‹#›</a:t>
            </a:fld>
            <a:endParaRPr lang="en-US" altLang="en-US"/>
          </a:p>
        </p:txBody>
      </p:sp>
    </p:spTree>
    <p:extLst>
      <p:ext uri="{BB962C8B-B14F-4D97-AF65-F5344CB8AC3E}">
        <p14:creationId xmlns:p14="http://schemas.microsoft.com/office/powerpoint/2010/main" val="364899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457200" y="460375"/>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p>
        </p:txBody>
      </p:sp>
      <p:sp>
        <p:nvSpPr>
          <p:cNvPr id="1027" name="Rectangle 12"/>
          <p:cNvSpPr>
            <a:spLocks noGrp="1" noChangeArrowheads="1"/>
          </p:cNvSpPr>
          <p:nvPr>
            <p:ph type="body" idx="1"/>
          </p:nvPr>
        </p:nvSpPr>
        <p:spPr bwMode="auto">
          <a:xfrm>
            <a:off x="457200" y="1600200"/>
            <a:ext cx="8229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223120" name="Line 16"/>
          <p:cNvSpPr>
            <a:spLocks noChangeShapeType="1"/>
          </p:cNvSpPr>
          <p:nvPr/>
        </p:nvSpPr>
        <p:spPr bwMode="auto">
          <a:xfrm>
            <a:off x="457200" y="6172200"/>
            <a:ext cx="8229600" cy="0"/>
          </a:xfrm>
          <a:prstGeom prst="line">
            <a:avLst/>
          </a:prstGeom>
          <a:noFill/>
          <a:ln w="19050">
            <a:solidFill>
              <a:srgbClr val="8C8C8C"/>
            </a:solidFill>
            <a:round/>
            <a:headEnd/>
            <a:tailEnd/>
          </a:ln>
          <a:effectLst/>
        </p:spPr>
        <p:txBody>
          <a:bodyPr/>
          <a:lstStyle/>
          <a:p>
            <a:pPr>
              <a:defRPr/>
            </a:pPr>
            <a:endParaRPr lang="en-US"/>
          </a:p>
        </p:txBody>
      </p:sp>
      <p:sp>
        <p:nvSpPr>
          <p:cNvPr id="2223122" name="Freeform 18"/>
          <p:cNvSpPr>
            <a:spLocks noChangeArrowheads="1"/>
          </p:cNvSpPr>
          <p:nvPr/>
        </p:nvSpPr>
        <p:spPr bwMode="auto">
          <a:xfrm>
            <a:off x="381000" y="4572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8C8C8C"/>
            </a:solidFill>
            <a:prstDash val="solid"/>
            <a:miter lim="800000"/>
            <a:headEnd/>
            <a:tailEnd/>
          </a:ln>
        </p:spPr>
        <p:txBody>
          <a:bodyPr/>
          <a:lstStyle/>
          <a:p>
            <a:pPr>
              <a:defRPr/>
            </a:pPr>
            <a:endParaRPr lang="en-US"/>
          </a:p>
        </p:txBody>
      </p:sp>
      <p:pic>
        <p:nvPicPr>
          <p:cNvPr id="1030" name="Picture 21" descr="Illinois-Tollway-Logo_med"/>
          <p:cNvPicPr>
            <a:picLocks noChangeAspect="1" noChangeArrowheads="1"/>
          </p:cNvPicPr>
          <p:nvPr userDrawn="1"/>
        </p:nvPicPr>
        <p:blipFill>
          <a:blip r:embed="rId13" cstate="print"/>
          <a:srcRect/>
          <a:stretch>
            <a:fillRect/>
          </a:stretch>
        </p:blipFill>
        <p:spPr bwMode="auto">
          <a:xfrm>
            <a:off x="7315200" y="5840413"/>
            <a:ext cx="1371600" cy="712787"/>
          </a:xfrm>
          <a:prstGeom prst="rect">
            <a:avLst/>
          </a:prstGeom>
          <a:noFill/>
          <a:ln w="9525">
            <a:noFill/>
            <a:miter lim="800000"/>
            <a:headEnd/>
            <a:tailEnd/>
          </a:ln>
        </p:spPr>
      </p:pic>
      <p:sp>
        <p:nvSpPr>
          <p:cNvPr id="8" name="Rectangle 4"/>
          <p:cNvSpPr>
            <a:spLocks noGrp="1" noChangeArrowheads="1"/>
          </p:cNvSpPr>
          <p:nvPr>
            <p:ph type="ftr" sz="quarter" idx="3"/>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0" u="none" smtClean="0">
                <a:latin typeface="Calibri" pitchFamily="34" charset="0"/>
              </a:defRPr>
            </a:lvl1pPr>
          </a:lstStyle>
          <a:p>
            <a:pPr>
              <a:defRPr/>
            </a:pPr>
            <a:endParaRPr lang="en-US" altLang="en-US"/>
          </a:p>
        </p:txBody>
      </p:sp>
      <p:sp>
        <p:nvSpPr>
          <p:cNvPr id="9" name="Rectangle 5"/>
          <p:cNvSpPr>
            <a:spLocks noGrp="1" noChangeArrowheads="1"/>
          </p:cNvSpPr>
          <p:nvPr>
            <p:ph type="sldNum" sz="quarter" idx="4"/>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u="none" smtClean="0">
                <a:latin typeface="Calibri" pitchFamily="34" charset="0"/>
              </a:defRPr>
            </a:lvl1pPr>
          </a:lstStyle>
          <a:p>
            <a:pPr>
              <a:defRPr/>
            </a:pPr>
            <a:fld id="{A9E9BA76-2886-4F73-88B8-1A1FB3D8E2F3}" type="slidenum">
              <a:rPr lang="en-US" altLang="en-US" smtClean="0"/>
              <a:pPr>
                <a:defRPr/>
              </a:pPr>
              <a:t>‹#›</a:t>
            </a:fld>
            <a:endParaRPr lang="en-US" altLang="en-US"/>
          </a:p>
        </p:txBody>
      </p:sp>
    </p:spTree>
    <p:extLst>
      <p:ext uri="{BB962C8B-B14F-4D97-AF65-F5344CB8AC3E}">
        <p14:creationId xmlns:p14="http://schemas.microsoft.com/office/powerpoint/2010/main" val="272070364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b="1">
          <a:solidFill>
            <a:schemeClr val="tx1"/>
          </a:solidFill>
          <a:latin typeface="Calibri" pitchFamily="34" charset="0"/>
          <a:ea typeface="+mj-ea"/>
          <a:cs typeface="+mj-cs"/>
        </a:defRPr>
      </a:lvl1pPr>
      <a:lvl2pPr algn="l" rtl="0" eaLnBrk="0" fontAlgn="base" hangingPunct="0">
        <a:spcBef>
          <a:spcPct val="0"/>
        </a:spcBef>
        <a:spcAft>
          <a:spcPct val="0"/>
        </a:spcAft>
        <a:defRPr sz="3600" b="1">
          <a:solidFill>
            <a:schemeClr val="tx1"/>
          </a:solidFill>
          <a:latin typeface="Tahoma" pitchFamily="34" charset="0"/>
        </a:defRPr>
      </a:lvl2pPr>
      <a:lvl3pPr algn="l" rtl="0" eaLnBrk="0" fontAlgn="base" hangingPunct="0">
        <a:spcBef>
          <a:spcPct val="0"/>
        </a:spcBef>
        <a:spcAft>
          <a:spcPct val="0"/>
        </a:spcAft>
        <a:defRPr sz="3600" b="1">
          <a:solidFill>
            <a:schemeClr val="tx1"/>
          </a:solidFill>
          <a:latin typeface="Tahoma" pitchFamily="34" charset="0"/>
        </a:defRPr>
      </a:lvl3pPr>
      <a:lvl4pPr algn="l" rtl="0" eaLnBrk="0" fontAlgn="base" hangingPunct="0">
        <a:spcBef>
          <a:spcPct val="0"/>
        </a:spcBef>
        <a:spcAft>
          <a:spcPct val="0"/>
        </a:spcAft>
        <a:defRPr sz="3600" b="1">
          <a:solidFill>
            <a:schemeClr val="tx1"/>
          </a:solidFill>
          <a:latin typeface="Tahoma" pitchFamily="34" charset="0"/>
        </a:defRPr>
      </a:lvl4pPr>
      <a:lvl5pPr algn="l" rtl="0" eaLnBrk="0" fontAlgn="base" hangingPunct="0">
        <a:spcBef>
          <a:spcPct val="0"/>
        </a:spcBef>
        <a:spcAft>
          <a:spcPct val="0"/>
        </a:spcAft>
        <a:defRPr sz="3600" b="1">
          <a:solidFill>
            <a:schemeClr val="tx1"/>
          </a:solidFill>
          <a:latin typeface="Tahoma" pitchFamily="34" charset="0"/>
        </a:defRPr>
      </a:lvl5pPr>
      <a:lvl6pPr marL="457200" algn="l" rtl="0" fontAlgn="base">
        <a:spcBef>
          <a:spcPct val="0"/>
        </a:spcBef>
        <a:spcAft>
          <a:spcPct val="0"/>
        </a:spcAft>
        <a:defRPr sz="3600" b="1">
          <a:solidFill>
            <a:schemeClr val="tx1"/>
          </a:solidFill>
          <a:latin typeface="Tahoma" pitchFamily="34" charset="0"/>
        </a:defRPr>
      </a:lvl6pPr>
      <a:lvl7pPr marL="914400" algn="l" rtl="0" fontAlgn="base">
        <a:spcBef>
          <a:spcPct val="0"/>
        </a:spcBef>
        <a:spcAft>
          <a:spcPct val="0"/>
        </a:spcAft>
        <a:defRPr sz="3600" b="1">
          <a:solidFill>
            <a:schemeClr val="tx1"/>
          </a:solidFill>
          <a:latin typeface="Tahoma" pitchFamily="34" charset="0"/>
        </a:defRPr>
      </a:lvl7pPr>
      <a:lvl8pPr marL="1371600" algn="l" rtl="0" fontAlgn="base">
        <a:spcBef>
          <a:spcPct val="0"/>
        </a:spcBef>
        <a:spcAft>
          <a:spcPct val="0"/>
        </a:spcAft>
        <a:defRPr sz="3600" b="1">
          <a:solidFill>
            <a:schemeClr val="tx1"/>
          </a:solidFill>
          <a:latin typeface="Tahoma" pitchFamily="34" charset="0"/>
        </a:defRPr>
      </a:lvl8pPr>
      <a:lvl9pPr marL="1828800" algn="l" rtl="0" fontAlgn="base">
        <a:spcBef>
          <a:spcPct val="0"/>
        </a:spcBef>
        <a:spcAft>
          <a:spcPct val="0"/>
        </a:spcAft>
        <a:defRPr sz="3600" b="1">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8C8C8C"/>
        </a:buClr>
        <a:buFont typeface="Wingdings" pitchFamily="2" charset="2"/>
        <a:buChar char="n"/>
        <a:defRPr sz="3000">
          <a:solidFill>
            <a:schemeClr val="tx1"/>
          </a:solidFill>
          <a:latin typeface="Calibri" pitchFamily="34" charset="0"/>
          <a:ea typeface="+mn-ea"/>
          <a:cs typeface="+mn-cs"/>
        </a:defRPr>
      </a:lvl1pPr>
      <a:lvl2pPr marL="669925" indent="-325438" algn="l" rtl="0" eaLnBrk="0" fontAlgn="base" hangingPunct="0">
        <a:spcBef>
          <a:spcPct val="20000"/>
        </a:spcBef>
        <a:spcAft>
          <a:spcPct val="0"/>
        </a:spcAft>
        <a:buClr>
          <a:srgbClr val="8C8C8C"/>
        </a:buClr>
        <a:buFont typeface="Wingdings" pitchFamily="2" charset="2"/>
        <a:buChar char="q"/>
        <a:defRPr sz="2600">
          <a:solidFill>
            <a:schemeClr val="tx1"/>
          </a:solidFill>
          <a:latin typeface="Calibri" pitchFamily="34" charset="0"/>
        </a:defRPr>
      </a:lvl2pPr>
      <a:lvl3pPr marL="1022350" indent="-350838" algn="l" rtl="0" eaLnBrk="0" fontAlgn="base" hangingPunct="0">
        <a:spcBef>
          <a:spcPct val="20000"/>
        </a:spcBef>
        <a:spcAft>
          <a:spcPct val="0"/>
        </a:spcAft>
        <a:buClr>
          <a:srgbClr val="8C8C8C"/>
        </a:buClr>
        <a:buFont typeface="Wingdings" pitchFamily="2" charset="2"/>
        <a:buChar char="n"/>
        <a:defRPr sz="2200">
          <a:solidFill>
            <a:schemeClr val="tx1"/>
          </a:solidFill>
          <a:latin typeface="Calibri" pitchFamily="34" charset="0"/>
        </a:defRPr>
      </a:lvl3pPr>
      <a:lvl4pPr marL="1339850" indent="-315913" algn="l" rtl="0" eaLnBrk="0" fontAlgn="base" hangingPunct="0">
        <a:spcBef>
          <a:spcPct val="20000"/>
        </a:spcBef>
        <a:spcAft>
          <a:spcPct val="0"/>
        </a:spcAft>
        <a:buClr>
          <a:srgbClr val="8C8C8C"/>
        </a:buClr>
        <a:buFont typeface="Wingdings" pitchFamily="2" charset="2"/>
        <a:buChar char="q"/>
        <a:defRPr sz="2000">
          <a:solidFill>
            <a:schemeClr val="tx1"/>
          </a:solidFill>
          <a:latin typeface="Calibri" pitchFamily="34" charset="0"/>
        </a:defRPr>
      </a:lvl4pPr>
      <a:lvl5pPr marL="1681163" indent="-339725" algn="l" rtl="0" eaLnBrk="0" fontAlgn="base" hangingPunct="0">
        <a:spcBef>
          <a:spcPct val="20000"/>
        </a:spcBef>
        <a:spcAft>
          <a:spcPct val="0"/>
        </a:spcAft>
        <a:buClr>
          <a:srgbClr val="8C8C8C"/>
        </a:buClr>
        <a:buFont typeface="Wingdings" pitchFamily="2" charset="2"/>
        <a:buChar char="§"/>
        <a:defRPr sz="2000">
          <a:solidFill>
            <a:schemeClr val="tx1"/>
          </a:solidFill>
          <a:latin typeface="Calibri" pitchFamily="34" charset="0"/>
        </a:defRPr>
      </a:lvl5pPr>
      <a:lvl6pPr marL="2138363" indent="-339725" algn="l" rtl="0" fontAlgn="base">
        <a:spcBef>
          <a:spcPct val="20000"/>
        </a:spcBef>
        <a:spcAft>
          <a:spcPct val="0"/>
        </a:spcAft>
        <a:buClr>
          <a:srgbClr val="8C8C8C"/>
        </a:buClr>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rgbClr val="8C8C8C"/>
        </a:buClr>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rgbClr val="8C8C8C"/>
        </a:buClr>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rgbClr val="8C8C8C"/>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68580" tIns="34290" rIns="68580" bIns="3429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9"/>
          </a:xfrm>
          <a:prstGeom prst="rect">
            <a:avLst/>
          </a:prstGeom>
        </p:spPr>
        <p:txBody>
          <a:bodyPr vert="horz" lIns="68580" tIns="34290" rIns="68580" bIns="342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68580" tIns="34290" rIns="68580" bIns="34290" rtlCol="0" anchor="ctr"/>
          <a:lstStyle>
            <a:lvl1pPr algn="l">
              <a:defRPr sz="900">
                <a:solidFill>
                  <a:schemeClr val="tx1">
                    <a:tint val="75000"/>
                  </a:schemeClr>
                </a:solidFill>
              </a:defRPr>
            </a:lvl1pPr>
          </a:lstStyle>
          <a:p>
            <a:pPr defTabSz="685800"/>
            <a:fld id="{F73190E1-CFDC-0E46-ABAF-EAD042862537}" type="datetimeFigureOut">
              <a:rPr lang="en-US" smtClean="0">
                <a:solidFill>
                  <a:prstClr val="black">
                    <a:tint val="75000"/>
                  </a:prstClr>
                </a:solidFill>
              </a:rPr>
              <a:pPr defTabSz="685800"/>
              <a:t>10/24/2018</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68580" tIns="34290" rIns="68580" bIns="3429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68580" tIns="34290" rIns="68580" bIns="34290" rtlCol="0" anchor="ctr"/>
          <a:lstStyle>
            <a:lvl1pPr algn="r">
              <a:defRPr sz="900">
                <a:solidFill>
                  <a:schemeClr val="tx1">
                    <a:tint val="75000"/>
                  </a:schemeClr>
                </a:solidFill>
              </a:defRPr>
            </a:lvl1pPr>
          </a:lstStyle>
          <a:p>
            <a:pPr defTabSz="685800"/>
            <a:fld id="{23B5669C-7287-1C40-89DA-8EEC52767C37}"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77624409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jdragovich@getipas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NAVIGATING THE WINTER WITH THE ILLINOIS TOLLWAY</a:t>
            </a:r>
            <a:endParaRPr lang="en-US" dirty="0"/>
          </a:p>
        </p:txBody>
      </p:sp>
      <p:sp>
        <p:nvSpPr>
          <p:cNvPr id="3" name="Subtitle 2"/>
          <p:cNvSpPr>
            <a:spLocks noGrp="1"/>
          </p:cNvSpPr>
          <p:nvPr>
            <p:ph type="body" sz="quarter" idx="13"/>
          </p:nvPr>
        </p:nvSpPr>
        <p:spPr>
          <a:xfrm>
            <a:off x="1905000" y="5334000"/>
            <a:ext cx="6477000" cy="1219200"/>
          </a:xfrm>
        </p:spPr>
        <p:txBody>
          <a:bodyPr/>
          <a:lstStyle/>
          <a:p>
            <a:endParaRPr lang="en-US" dirty="0" smtClean="0"/>
          </a:p>
          <a:p>
            <a:r>
              <a:rPr lang="en-US" b="1" dirty="0" smtClean="0"/>
              <a:t>Joseph Dragovich</a:t>
            </a:r>
          </a:p>
          <a:p>
            <a:r>
              <a:rPr lang="en-US" b="1" dirty="0" smtClean="0"/>
              <a:t>Roadway District 1 Manager</a:t>
            </a:r>
            <a:endParaRPr lang="en-US" b="1" dirty="0"/>
          </a:p>
        </p:txBody>
      </p:sp>
    </p:spTree>
    <p:extLst>
      <p:ext uri="{BB962C8B-B14F-4D97-AF65-F5344CB8AC3E}">
        <p14:creationId xmlns:p14="http://schemas.microsoft.com/office/powerpoint/2010/main" val="3406640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75"/>
            <a:ext cx="8229600" cy="606425"/>
          </a:xfrm>
        </p:spPr>
        <p:txBody>
          <a:bodyPr/>
          <a:lstStyle/>
          <a:p>
            <a:r>
              <a:rPr lang="en-US" dirty="0" smtClean="0"/>
              <a:t>TECHNOLOGY ON THE ROAD</a:t>
            </a:r>
            <a:endParaRPr lang="en-US" dirty="0"/>
          </a:p>
        </p:txBody>
      </p:sp>
      <p:sp>
        <p:nvSpPr>
          <p:cNvPr id="3" name="Content Placeholder 2"/>
          <p:cNvSpPr>
            <a:spLocks noGrp="1"/>
          </p:cNvSpPr>
          <p:nvPr>
            <p:ph idx="1"/>
          </p:nvPr>
        </p:nvSpPr>
        <p:spPr>
          <a:xfrm>
            <a:off x="457200" y="1447800"/>
            <a:ext cx="8229600" cy="4419600"/>
          </a:xfrm>
        </p:spPr>
        <p:txBody>
          <a:bodyPr/>
          <a:lstStyle/>
          <a:p>
            <a:r>
              <a:rPr lang="en-US" sz="2600" b="1" dirty="0" smtClean="0"/>
              <a:t>19 roadway weather information stations (</a:t>
            </a:r>
            <a:r>
              <a:rPr lang="en-US" sz="2600" b="1" dirty="0" err="1" smtClean="0"/>
              <a:t>R.W.I.S</a:t>
            </a:r>
            <a:r>
              <a:rPr lang="en-US" sz="2600" b="1" dirty="0"/>
              <a:t>)</a:t>
            </a:r>
            <a:endParaRPr lang="en-US" sz="2600" b="1" dirty="0" smtClean="0"/>
          </a:p>
          <a:p>
            <a:pPr lvl="1">
              <a:spcBef>
                <a:spcPts val="0"/>
              </a:spcBef>
            </a:pPr>
            <a:r>
              <a:rPr lang="en-US" sz="2300" dirty="0" smtClean="0"/>
              <a:t>Web-based, full access from any computer</a:t>
            </a:r>
          </a:p>
          <a:p>
            <a:r>
              <a:rPr lang="en-US" sz="2600" b="1" dirty="0" smtClean="0"/>
              <a:t>All plow trucks equipped with air and pavement temperature sensors</a:t>
            </a:r>
          </a:p>
          <a:p>
            <a:r>
              <a:rPr lang="en-US" sz="2600" b="1" dirty="0" smtClean="0"/>
              <a:t>Fully calibrated, computer-controlled spreaders</a:t>
            </a:r>
          </a:p>
          <a:p>
            <a:r>
              <a:rPr lang="en-US" sz="2600" b="1" dirty="0" smtClean="0"/>
              <a:t>All trucks equipped with automatic vehicle location systems (</a:t>
            </a:r>
            <a:r>
              <a:rPr lang="en-US" sz="2600" b="1" dirty="0" err="1" smtClean="0"/>
              <a:t>AVL</a:t>
            </a:r>
            <a:r>
              <a:rPr lang="en-US" sz="2600" b="1" dirty="0" smtClean="0"/>
              <a:t>)</a:t>
            </a:r>
          </a:p>
          <a:p>
            <a:pPr lvl="1">
              <a:spcBef>
                <a:spcPts val="0"/>
              </a:spcBef>
            </a:pPr>
            <a:r>
              <a:rPr lang="en-US" sz="2300" dirty="0" smtClean="0"/>
              <a:t>Monitor plowing speed</a:t>
            </a:r>
          </a:p>
          <a:p>
            <a:pPr lvl="1">
              <a:spcBef>
                <a:spcPts val="0"/>
              </a:spcBef>
            </a:pPr>
            <a:r>
              <a:rPr lang="en-US" sz="2300" dirty="0" smtClean="0"/>
              <a:t>Monitor assigned spread rates</a:t>
            </a:r>
          </a:p>
          <a:p>
            <a:pPr lvl="1">
              <a:spcBef>
                <a:spcPts val="0"/>
              </a:spcBef>
            </a:pPr>
            <a:r>
              <a:rPr lang="en-US" sz="2300" dirty="0" smtClean="0"/>
              <a:t>Ability to verify route timing</a:t>
            </a:r>
            <a:endParaRPr lang="en-US" sz="2300" dirty="0"/>
          </a:p>
        </p:txBody>
      </p:sp>
    </p:spTree>
    <p:extLst>
      <p:ext uri="{BB962C8B-B14F-4D97-AF65-F5344CB8AC3E}">
        <p14:creationId xmlns:p14="http://schemas.microsoft.com/office/powerpoint/2010/main" val="687681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60375"/>
            <a:ext cx="8305800" cy="1139825"/>
          </a:xfrm>
        </p:spPr>
        <p:txBody>
          <a:bodyPr/>
          <a:lstStyle/>
          <a:p>
            <a:r>
              <a:rPr lang="en-US" dirty="0" smtClean="0"/>
              <a:t>DECENTRALIZED OPERATIONS</a:t>
            </a:r>
            <a:endParaRPr lang="en-US" dirty="0"/>
          </a:p>
        </p:txBody>
      </p:sp>
      <p:sp>
        <p:nvSpPr>
          <p:cNvPr id="3" name="Content Placeholder 2"/>
          <p:cNvSpPr>
            <a:spLocks noGrp="1"/>
          </p:cNvSpPr>
          <p:nvPr>
            <p:ph idx="1"/>
          </p:nvPr>
        </p:nvSpPr>
        <p:spPr/>
        <p:txBody>
          <a:bodyPr/>
          <a:lstStyle/>
          <a:p>
            <a:r>
              <a:rPr lang="en-US" sz="2600" b="1" dirty="0" smtClean="0"/>
              <a:t>Each maintenance section has two supervisors  </a:t>
            </a:r>
          </a:p>
          <a:p>
            <a:r>
              <a:rPr lang="en-US" sz="2600" b="1" dirty="0" smtClean="0"/>
              <a:t>Field staff have authority and are expected to adjust storm event “game plan” according to conditions</a:t>
            </a:r>
          </a:p>
          <a:p>
            <a:pPr lvl="1">
              <a:spcBef>
                <a:spcPts val="0"/>
              </a:spcBef>
            </a:pPr>
            <a:r>
              <a:rPr lang="en-US" sz="2300" dirty="0" smtClean="0"/>
              <a:t>Snow intensity (light, moderate, heavy)</a:t>
            </a:r>
          </a:p>
          <a:p>
            <a:pPr lvl="1">
              <a:spcBef>
                <a:spcPts val="0"/>
              </a:spcBef>
            </a:pPr>
            <a:r>
              <a:rPr lang="en-US" sz="2300" dirty="0" smtClean="0"/>
              <a:t>Rapid accumulation (1 inch or more per hour)</a:t>
            </a:r>
          </a:p>
          <a:p>
            <a:pPr lvl="1">
              <a:spcBef>
                <a:spcPts val="0"/>
              </a:spcBef>
            </a:pPr>
            <a:r>
              <a:rPr lang="en-US" sz="2300" dirty="0" smtClean="0"/>
              <a:t>Traffic (peak, off-peak)</a:t>
            </a:r>
          </a:p>
          <a:p>
            <a:pPr lvl="1">
              <a:spcBef>
                <a:spcPts val="0"/>
              </a:spcBef>
            </a:pPr>
            <a:r>
              <a:rPr lang="en-US" sz="2300" dirty="0" smtClean="0"/>
              <a:t>Temperatures</a:t>
            </a:r>
          </a:p>
          <a:p>
            <a:pPr lvl="1">
              <a:spcBef>
                <a:spcPts val="0"/>
              </a:spcBef>
            </a:pPr>
            <a:r>
              <a:rPr lang="en-US" sz="2300" dirty="0" smtClean="0"/>
              <a:t>Manpower</a:t>
            </a:r>
          </a:p>
          <a:p>
            <a:pPr lvl="1">
              <a:spcBef>
                <a:spcPts val="0"/>
              </a:spcBef>
            </a:pPr>
            <a:r>
              <a:rPr lang="en-US" sz="2300" dirty="0" smtClean="0"/>
              <a:t>Spread rates</a:t>
            </a:r>
          </a:p>
        </p:txBody>
      </p:sp>
    </p:spTree>
    <p:extLst>
      <p:ext uri="{BB962C8B-B14F-4D97-AF65-F5344CB8AC3E}">
        <p14:creationId xmlns:p14="http://schemas.microsoft.com/office/powerpoint/2010/main" val="1464024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2017-2018 WINTER SEASON</a:t>
            </a:r>
            <a:endParaRPr lang="en-US" dirty="0"/>
          </a:p>
        </p:txBody>
      </p:sp>
      <p:sp>
        <p:nvSpPr>
          <p:cNvPr id="3" name="Content Placeholder 2"/>
          <p:cNvSpPr>
            <a:spLocks noGrp="1"/>
          </p:cNvSpPr>
          <p:nvPr>
            <p:ph idx="1"/>
          </p:nvPr>
        </p:nvSpPr>
        <p:spPr/>
        <p:txBody>
          <a:bodyPr/>
          <a:lstStyle/>
          <a:p>
            <a:r>
              <a:rPr lang="en-US" sz="2600" b="1" dirty="0" smtClean="0"/>
              <a:t>Tollway documented 21 snow events</a:t>
            </a:r>
          </a:p>
          <a:p>
            <a:pPr lvl="1">
              <a:spcBef>
                <a:spcPts val="0"/>
              </a:spcBef>
            </a:pPr>
            <a:r>
              <a:rPr lang="en-US" sz="2300" dirty="0" smtClean="0"/>
              <a:t>Included three freezing rain/ice events</a:t>
            </a:r>
          </a:p>
          <a:p>
            <a:r>
              <a:rPr lang="en-US" sz="2600" b="1" dirty="0" smtClean="0"/>
              <a:t>33 inches of snow</a:t>
            </a:r>
          </a:p>
          <a:p>
            <a:r>
              <a:rPr lang="en-US" sz="2600" b="1" dirty="0" smtClean="0"/>
              <a:t>61,000 Tons of Salt used</a:t>
            </a:r>
          </a:p>
          <a:p>
            <a:r>
              <a:rPr lang="en-US" sz="2600" b="1" dirty="0" smtClean="0"/>
              <a:t>7800 tons of Abrasives</a:t>
            </a:r>
          </a:p>
          <a:p>
            <a:r>
              <a:rPr lang="en-US" sz="2600" b="1" dirty="0" smtClean="0"/>
              <a:t>33,500 gals. of Calcium Chloride</a:t>
            </a:r>
          </a:p>
          <a:p>
            <a:r>
              <a:rPr lang="en-US" sz="2600" b="1" dirty="0" smtClean="0"/>
              <a:t>41,000 gals of BEET </a:t>
            </a:r>
            <a:r>
              <a:rPr lang="en-US" sz="2600" b="1" dirty="0" err="1" smtClean="0"/>
              <a:t>HEET</a:t>
            </a:r>
            <a:endParaRPr lang="en-US" sz="2600" b="1" dirty="0" smtClean="0"/>
          </a:p>
          <a:p>
            <a:r>
              <a:rPr lang="en-US" sz="2600" b="1" dirty="0" smtClean="0"/>
              <a:t>Lessons learned</a:t>
            </a:r>
          </a:p>
          <a:p>
            <a:endParaRPr lang="en-US" dirty="0" smtClean="0"/>
          </a:p>
        </p:txBody>
      </p:sp>
    </p:spTree>
    <p:extLst>
      <p:ext uri="{BB962C8B-B14F-4D97-AF65-F5344CB8AC3E}">
        <p14:creationId xmlns:p14="http://schemas.microsoft.com/office/powerpoint/2010/main" val="11452493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SALT CONSERVATION</a:t>
            </a:r>
            <a:endParaRPr lang="en-US" dirty="0"/>
          </a:p>
        </p:txBody>
      </p:sp>
      <p:sp>
        <p:nvSpPr>
          <p:cNvPr id="3" name="Content Placeholder 2"/>
          <p:cNvSpPr>
            <a:spLocks noGrp="1"/>
          </p:cNvSpPr>
          <p:nvPr>
            <p:ph idx="1"/>
          </p:nvPr>
        </p:nvSpPr>
        <p:spPr/>
        <p:txBody>
          <a:bodyPr/>
          <a:lstStyle/>
          <a:p>
            <a:r>
              <a:rPr lang="en-US" sz="2600" b="1" dirty="0" smtClean="0"/>
              <a:t>Driven by environmental and fiscal realities</a:t>
            </a:r>
          </a:p>
          <a:p>
            <a:r>
              <a:rPr lang="en-US" sz="2600" b="1" dirty="0" smtClean="0"/>
              <a:t>Strike a balance between environmental impacts and providing safe level of service for customers</a:t>
            </a:r>
          </a:p>
          <a:p>
            <a:r>
              <a:rPr lang="en-US" sz="2600" b="1" dirty="0" smtClean="0"/>
              <a:t>“Off-peak” spreading reduced in favor of plowing </a:t>
            </a:r>
          </a:p>
          <a:p>
            <a:r>
              <a:rPr lang="en-US" sz="2600" b="1" dirty="0" smtClean="0"/>
              <a:t>Field decisions constantly monitored and reviewed by supervisory staff</a:t>
            </a:r>
          </a:p>
          <a:p>
            <a:pPr lvl="1"/>
            <a:r>
              <a:rPr lang="en-US" sz="2300" dirty="0" smtClean="0"/>
              <a:t>Computerized, hourly condition reporting by maintenance site staff</a:t>
            </a:r>
          </a:p>
          <a:p>
            <a:endParaRPr lang="en-US" dirty="0"/>
          </a:p>
        </p:txBody>
      </p:sp>
    </p:spTree>
    <p:extLst>
      <p:ext uri="{BB962C8B-B14F-4D97-AF65-F5344CB8AC3E}">
        <p14:creationId xmlns:p14="http://schemas.microsoft.com/office/powerpoint/2010/main" val="2206291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sp>
        <p:nvSpPr>
          <p:cNvPr id="3" name="Content Placeholder 2"/>
          <p:cNvSpPr>
            <a:spLocks noGrp="1"/>
          </p:cNvSpPr>
          <p:nvPr>
            <p:ph idx="1"/>
          </p:nvPr>
        </p:nvSpPr>
        <p:spPr/>
        <p:txBody>
          <a:bodyPr/>
          <a:lstStyle/>
          <a:p>
            <a:pPr marL="0" indent="0" algn="ctr">
              <a:buNone/>
            </a:pPr>
            <a:r>
              <a:rPr lang="en-US" b="1" dirty="0" smtClean="0"/>
              <a:t>Joseph Dragovich</a:t>
            </a:r>
          </a:p>
          <a:p>
            <a:pPr marL="0" indent="0" algn="ctr">
              <a:buNone/>
            </a:pPr>
            <a:r>
              <a:rPr lang="en-US" b="1" dirty="0" smtClean="0"/>
              <a:t>Illinois Tollway</a:t>
            </a:r>
          </a:p>
          <a:p>
            <a:pPr marL="0" indent="0" algn="ctr">
              <a:buNone/>
            </a:pPr>
            <a:r>
              <a:rPr lang="en-US" b="1" dirty="0" smtClean="0"/>
              <a:t>Roadway District 1 Manager</a:t>
            </a:r>
          </a:p>
          <a:p>
            <a:pPr marL="0" indent="0" algn="ctr">
              <a:buNone/>
            </a:pPr>
            <a:r>
              <a:rPr lang="en-US" b="1" dirty="0" smtClean="0"/>
              <a:t>630-241-6800, ext. 3911</a:t>
            </a:r>
          </a:p>
          <a:p>
            <a:pPr marL="0" indent="0" algn="ctr">
              <a:buNone/>
            </a:pPr>
            <a:r>
              <a:rPr lang="en-US" b="1" dirty="0" err="1" smtClean="0">
                <a:hlinkClick r:id="rId2"/>
              </a:rPr>
              <a:t>jdragovich@getipass.com</a:t>
            </a:r>
            <a:endParaRPr lang="en-US" b="1" dirty="0" smtClean="0"/>
          </a:p>
          <a:p>
            <a:pPr marL="0" indent="0" algn="ctr">
              <a:buNone/>
            </a:pPr>
            <a:endParaRPr lang="en-US" b="1" dirty="0"/>
          </a:p>
        </p:txBody>
      </p:sp>
    </p:spTree>
    <p:extLst>
      <p:ext uri="{BB962C8B-B14F-4D97-AF65-F5344CB8AC3E}">
        <p14:creationId xmlns:p14="http://schemas.microsoft.com/office/powerpoint/2010/main" val="1888550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4" name="Group 1113"/>
          <p:cNvGrpSpPr/>
          <p:nvPr/>
        </p:nvGrpSpPr>
        <p:grpSpPr>
          <a:xfrm>
            <a:off x="109729" y="2454416"/>
            <a:ext cx="4387954" cy="3806991"/>
            <a:chOff x="243653" y="2415878"/>
            <a:chExt cx="4120105" cy="3574603"/>
          </a:xfrm>
        </p:grpSpPr>
        <p:pic>
          <p:nvPicPr>
            <p:cNvPr id="131" name="Picture 97" descr="U:\Communications\pr\Marketing\CAMPAIGNS\Give Them Distance\Graphics\Website\GTD-WebIcons_01_Wor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653" y="4580534"/>
              <a:ext cx="2014210" cy="1409947"/>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98" descr="U:\Communications\pr\Marketing\CAMPAIGNS\Give Them Distance\Graphics\Website\GTD-WebIcons_02_Driver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3639" y="2415878"/>
              <a:ext cx="2420134" cy="1694092"/>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99" descr="U:\Communications\pr\Marketing\CAMPAIGNS\Give Them Distance\Graphics\Website\GTD-WebIcons_03_Emergency.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49548" y="4580534"/>
              <a:ext cx="2014210" cy="1409947"/>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Rectangle 15"/>
          <p:cNvSpPr/>
          <p:nvPr/>
        </p:nvSpPr>
        <p:spPr>
          <a:xfrm>
            <a:off x="4725773" y="1331953"/>
            <a:ext cx="4177897" cy="607859"/>
          </a:xfrm>
          <a:prstGeom prst="rect">
            <a:avLst/>
          </a:prstGeom>
        </p:spPr>
        <p:txBody>
          <a:bodyPr wrap="square" lIns="68580" tIns="34290" rIns="68580" bIns="34290">
            <a:spAutoFit/>
          </a:bodyPr>
          <a:lstStyle/>
          <a:p>
            <a:pPr algn="ctr" defTabSz="685800"/>
            <a:r>
              <a:rPr lang="en-US" sz="2100" b="1" dirty="0">
                <a:solidFill>
                  <a:prstClr val="black"/>
                </a:solidFill>
              </a:rPr>
              <a:t>WHAT TO </a:t>
            </a:r>
            <a:r>
              <a:rPr lang="en-US" sz="2100" b="1" dirty="0" smtClean="0">
                <a:solidFill>
                  <a:prstClr val="black"/>
                </a:solidFill>
              </a:rPr>
              <a:t>DO</a:t>
            </a:r>
          </a:p>
          <a:p>
            <a:pPr algn="ctr" defTabSz="685800"/>
            <a:r>
              <a:rPr lang="en-US" sz="1400" b="1" i="1" dirty="0" smtClean="0">
                <a:solidFill>
                  <a:prstClr val="black"/>
                </a:solidFill>
              </a:rPr>
              <a:t>when </a:t>
            </a:r>
            <a:r>
              <a:rPr lang="en-US" sz="1400" b="1" i="1" dirty="0">
                <a:solidFill>
                  <a:prstClr val="black"/>
                </a:solidFill>
              </a:rPr>
              <a:t>you see </a:t>
            </a:r>
            <a:r>
              <a:rPr lang="en-US" sz="1400" b="1" i="1" dirty="0" smtClean="0">
                <a:solidFill>
                  <a:prstClr val="black"/>
                </a:solidFill>
              </a:rPr>
              <a:t>ANY </a:t>
            </a:r>
            <a:r>
              <a:rPr lang="en-US" sz="1400" b="1" i="1" dirty="0">
                <a:solidFill>
                  <a:prstClr val="black"/>
                </a:solidFill>
              </a:rPr>
              <a:t>vehicle with flashing lights</a:t>
            </a:r>
          </a:p>
        </p:txBody>
      </p:sp>
      <p:sp>
        <p:nvSpPr>
          <p:cNvPr id="2" name="Rectangle 1"/>
          <p:cNvSpPr/>
          <p:nvPr/>
        </p:nvSpPr>
        <p:spPr>
          <a:xfrm>
            <a:off x="365167" y="1331953"/>
            <a:ext cx="3853265" cy="931024"/>
          </a:xfrm>
          <a:prstGeom prst="rect">
            <a:avLst/>
          </a:prstGeom>
        </p:spPr>
        <p:txBody>
          <a:bodyPr wrap="square" lIns="68580" tIns="34290" rIns="68580" bIns="34290">
            <a:spAutoFit/>
          </a:bodyPr>
          <a:lstStyle/>
          <a:p>
            <a:pPr algn="ctr" defTabSz="685800"/>
            <a:r>
              <a:rPr lang="en-US" sz="1400" b="1" dirty="0">
                <a:solidFill>
                  <a:prstClr val="black"/>
                </a:solidFill>
              </a:rPr>
              <a:t>The “Move </a:t>
            </a:r>
            <a:r>
              <a:rPr lang="en-US" sz="1400" b="1">
                <a:solidFill>
                  <a:prstClr val="black"/>
                </a:solidFill>
              </a:rPr>
              <a:t>Over</a:t>
            </a:r>
            <a:r>
              <a:rPr lang="en-US" sz="1400" b="1" smtClean="0">
                <a:solidFill>
                  <a:prstClr val="black"/>
                </a:solidFill>
              </a:rPr>
              <a:t>” Law </a:t>
            </a:r>
            <a:r>
              <a:rPr lang="en-US" sz="1400" b="1" dirty="0">
                <a:solidFill>
                  <a:prstClr val="black"/>
                </a:solidFill>
              </a:rPr>
              <a:t>requires passing drivers to slow down and change lanes safely when approaching ANY vehicle with their hazard lights on, not just emergency and maintenance vehicles.</a:t>
            </a:r>
            <a:endParaRPr lang="en-US" sz="1400" dirty="0">
              <a:solidFill>
                <a:prstClr val="black"/>
              </a:solidFill>
            </a:endParaRPr>
          </a:p>
        </p:txBody>
      </p:sp>
      <p:cxnSp>
        <p:nvCxnSpPr>
          <p:cNvPr id="1107" name="Straight Connector 1106"/>
          <p:cNvCxnSpPr/>
          <p:nvPr/>
        </p:nvCxnSpPr>
        <p:spPr>
          <a:xfrm>
            <a:off x="4572000" y="1331953"/>
            <a:ext cx="0" cy="5331953"/>
          </a:xfrm>
          <a:prstGeom prst="line">
            <a:avLst/>
          </a:prstGeom>
          <a:ln w="38100">
            <a:solidFill>
              <a:srgbClr val="F8C423"/>
            </a:solidFill>
          </a:ln>
        </p:spPr>
        <p:style>
          <a:lnRef idx="1">
            <a:schemeClr val="accent1"/>
          </a:lnRef>
          <a:fillRef idx="0">
            <a:schemeClr val="accent1"/>
          </a:fillRef>
          <a:effectRef idx="0">
            <a:schemeClr val="accent1"/>
          </a:effectRef>
          <a:fontRef idx="minor">
            <a:schemeClr val="tx1"/>
          </a:fontRef>
        </p:style>
      </p:cxnSp>
      <p:grpSp>
        <p:nvGrpSpPr>
          <p:cNvPr id="124" name="Group 123"/>
          <p:cNvGrpSpPr/>
          <p:nvPr/>
        </p:nvGrpSpPr>
        <p:grpSpPr>
          <a:xfrm>
            <a:off x="-3692" y="0"/>
            <a:ext cx="9147692" cy="1153738"/>
            <a:chOff x="-4923" y="0"/>
            <a:chExt cx="12196923" cy="1538317"/>
          </a:xfrm>
        </p:grpSpPr>
        <p:sp>
          <p:nvSpPr>
            <p:cNvPr id="125" name="Rectangle 124"/>
            <p:cNvSpPr/>
            <p:nvPr/>
          </p:nvSpPr>
          <p:spPr>
            <a:xfrm>
              <a:off x="0" y="132323"/>
              <a:ext cx="12192000" cy="1405994"/>
            </a:xfrm>
            <a:prstGeom prst="rect">
              <a:avLst/>
            </a:prstGeom>
            <a:solidFill>
              <a:srgbClr val="F8C4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400">
                <a:solidFill>
                  <a:prstClr val="white"/>
                </a:solidFill>
              </a:endParaRPr>
            </a:p>
          </p:txBody>
        </p:sp>
        <p:sp>
          <p:nvSpPr>
            <p:cNvPr id="126" name="Rectangle 125"/>
            <p:cNvSpPr/>
            <p:nvPr/>
          </p:nvSpPr>
          <p:spPr>
            <a:xfrm>
              <a:off x="-4923" y="0"/>
              <a:ext cx="12192000" cy="14376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400" dirty="0">
                <a:solidFill>
                  <a:prstClr val="white"/>
                </a:solidFill>
              </a:endParaRPr>
            </a:p>
          </p:txBody>
        </p:sp>
        <p:pic>
          <p:nvPicPr>
            <p:cNvPr id="127" name="Picture 2" descr="U:\Communications\pr\graphics\Logos for Use\04_Tollway Initiatives\Give Them Distance Logo\Give Them Distance Final Logo_RGB_w-Tagline-B&amp;W2.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889" y="155404"/>
              <a:ext cx="11218223" cy="1125718"/>
            </a:xfrm>
            <a:prstGeom prst="rect">
              <a:avLst/>
            </a:prstGeom>
            <a:noFill/>
            <a:extLst>
              <a:ext uri="{909E8E84-426E-40DD-AFC4-6F175D3DCCD1}">
                <a14:hiddenFill xmlns:a14="http://schemas.microsoft.com/office/drawing/2010/main">
                  <a:solidFill>
                    <a:srgbClr val="FFFFFF"/>
                  </a:solidFill>
                </a14:hiddenFill>
              </a:ext>
            </a:extLst>
          </p:spPr>
        </p:pic>
      </p:grpSp>
      <p:pic>
        <p:nvPicPr>
          <p:cNvPr id="128" name="Picture 95" descr="U:\Communications\pr\Marketing\CAMPAIGNS\Give Them Distance\Graphics\Social\Facebook\GTD-FacebookImages_SharedImage0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38364" y="4437082"/>
            <a:ext cx="3952712" cy="2073446"/>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96" descr="U:\Communications\pr\Marketing\CAMPAIGNS\Give Them Distance\Graphics\Social\Facebook\GTD-FacebookImages_SharedImage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38364" y="2185198"/>
            <a:ext cx="3952712" cy="2073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84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75"/>
            <a:ext cx="8229600" cy="606425"/>
          </a:xfrm>
        </p:spPr>
        <p:txBody>
          <a:bodyPr/>
          <a:lstStyle/>
          <a:p>
            <a:r>
              <a:rPr lang="en-US" dirty="0" smtClean="0"/>
              <a:t>ILLINOIS TOLLWAY FACTS</a:t>
            </a:r>
            <a:endParaRPr lang="en-US" dirty="0"/>
          </a:p>
        </p:txBody>
      </p:sp>
      <p:sp>
        <p:nvSpPr>
          <p:cNvPr id="3" name="Content Placeholder 2"/>
          <p:cNvSpPr>
            <a:spLocks noGrp="1"/>
          </p:cNvSpPr>
          <p:nvPr>
            <p:ph idx="1"/>
          </p:nvPr>
        </p:nvSpPr>
        <p:spPr>
          <a:xfrm>
            <a:off x="457200" y="1219200"/>
            <a:ext cx="8229600" cy="4800600"/>
          </a:xfrm>
        </p:spPr>
        <p:txBody>
          <a:bodyPr/>
          <a:lstStyle/>
          <a:p>
            <a:r>
              <a:rPr lang="en-US" sz="2600" b="1" dirty="0" smtClean="0"/>
              <a:t>System opened 1958</a:t>
            </a:r>
          </a:p>
          <a:p>
            <a:r>
              <a:rPr lang="en-US" sz="2600" b="1" dirty="0" smtClean="0"/>
              <a:t>Currently operate 294 center lane miles/2,200 total lane miles</a:t>
            </a:r>
          </a:p>
          <a:p>
            <a:r>
              <a:rPr lang="en-US" sz="2600" b="1" dirty="0" smtClean="0"/>
              <a:t>Five interstates include:</a:t>
            </a:r>
          </a:p>
          <a:p>
            <a:pPr lvl="1"/>
            <a:r>
              <a:rPr lang="en-US" sz="2200" dirty="0" smtClean="0"/>
              <a:t>Tri-State Tollway (I-94/I-294/I-80)</a:t>
            </a:r>
          </a:p>
          <a:p>
            <a:pPr lvl="1"/>
            <a:r>
              <a:rPr lang="en-US" sz="2200" dirty="0" smtClean="0"/>
              <a:t>Jane Addams Memorial Tollway (I-90)</a:t>
            </a:r>
          </a:p>
          <a:p>
            <a:pPr lvl="1"/>
            <a:r>
              <a:rPr lang="en-US" sz="2200" dirty="0" smtClean="0"/>
              <a:t>Reagan Memorial Tollway (I-88)</a:t>
            </a:r>
          </a:p>
          <a:p>
            <a:pPr lvl="1"/>
            <a:r>
              <a:rPr lang="en-US" sz="2200" dirty="0" smtClean="0"/>
              <a:t>Veterans Memorial Tollway (I-355)</a:t>
            </a:r>
          </a:p>
          <a:p>
            <a:pPr lvl="1"/>
            <a:r>
              <a:rPr lang="en-US" sz="2200" b="1" dirty="0" smtClean="0"/>
              <a:t>Elgin - O’Hare (I-390) opened July 2016</a:t>
            </a:r>
          </a:p>
          <a:p>
            <a:pPr lvl="1"/>
            <a:endParaRPr lang="en-US" dirty="0" smtClean="0"/>
          </a:p>
        </p:txBody>
      </p:sp>
    </p:spTree>
    <p:extLst>
      <p:ext uri="{BB962C8B-B14F-4D97-AF65-F5344CB8AC3E}">
        <p14:creationId xmlns:p14="http://schemas.microsoft.com/office/powerpoint/2010/main" val="331847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OPERATION FACTS</a:t>
            </a:r>
            <a:endParaRPr lang="en-US" dirty="0"/>
          </a:p>
        </p:txBody>
      </p:sp>
      <p:sp>
        <p:nvSpPr>
          <p:cNvPr id="3" name="Content Placeholder 2"/>
          <p:cNvSpPr>
            <a:spLocks noGrp="1"/>
          </p:cNvSpPr>
          <p:nvPr>
            <p:ph idx="1"/>
          </p:nvPr>
        </p:nvSpPr>
        <p:spPr/>
        <p:txBody>
          <a:bodyPr/>
          <a:lstStyle/>
          <a:p>
            <a:r>
              <a:rPr lang="en-US" sz="2600" b="1" dirty="0" smtClean="0"/>
              <a:t>12 </a:t>
            </a:r>
            <a:r>
              <a:rPr lang="en-US" sz="2600" b="1" dirty="0"/>
              <a:t>maintenance sections with </a:t>
            </a:r>
            <a:r>
              <a:rPr lang="en-US" sz="2600" b="1" dirty="0" smtClean="0"/>
              <a:t>16 </a:t>
            </a:r>
            <a:r>
              <a:rPr lang="en-US" sz="2600" b="1" dirty="0"/>
              <a:t>salt domes</a:t>
            </a:r>
          </a:p>
          <a:p>
            <a:pPr lvl="1"/>
            <a:r>
              <a:rPr lang="en-US" sz="2200" dirty="0" smtClean="0"/>
              <a:t>103,000 </a:t>
            </a:r>
            <a:r>
              <a:rPr lang="en-US" sz="2200" dirty="0"/>
              <a:t>tons of total bulk salt capacity</a:t>
            </a:r>
          </a:p>
          <a:p>
            <a:r>
              <a:rPr lang="en-US" sz="2600" b="1" dirty="0"/>
              <a:t>24/7 operation</a:t>
            </a:r>
          </a:p>
          <a:p>
            <a:r>
              <a:rPr lang="en-US" sz="2600" b="1" dirty="0" smtClean="0"/>
              <a:t>Enhanced shift staffing November through April </a:t>
            </a:r>
          </a:p>
          <a:p>
            <a:r>
              <a:rPr lang="en-US" sz="2600" b="1" dirty="0" smtClean="0"/>
              <a:t>“Off-hour” staffing to handle minor snow events</a:t>
            </a:r>
          </a:p>
          <a:p>
            <a:r>
              <a:rPr lang="en-US" sz="2600" b="1" dirty="0" smtClean="0"/>
              <a:t>Can mobilize full crews in less than two hours</a:t>
            </a:r>
          </a:p>
          <a:p>
            <a:r>
              <a:rPr lang="en-US" sz="2600" b="1" dirty="0" smtClean="0"/>
              <a:t>195 total snow routes</a:t>
            </a:r>
          </a:p>
          <a:p>
            <a:endParaRPr lang="en-US" dirty="0" smtClean="0"/>
          </a:p>
          <a:p>
            <a:endParaRPr lang="en-US" dirty="0"/>
          </a:p>
        </p:txBody>
      </p:sp>
    </p:spTree>
    <p:extLst>
      <p:ext uri="{BB962C8B-B14F-4D97-AF65-F5344CB8AC3E}">
        <p14:creationId xmlns:p14="http://schemas.microsoft.com/office/powerpoint/2010/main" val="3040752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MISSION STATEMENT</a:t>
            </a:r>
            <a:endParaRPr lang="en-US" dirty="0"/>
          </a:p>
        </p:txBody>
      </p:sp>
      <p:sp>
        <p:nvSpPr>
          <p:cNvPr id="3" name="Content Placeholder 2"/>
          <p:cNvSpPr>
            <a:spLocks noGrp="1"/>
          </p:cNvSpPr>
          <p:nvPr>
            <p:ph idx="1"/>
          </p:nvPr>
        </p:nvSpPr>
        <p:spPr/>
        <p:txBody>
          <a:bodyPr/>
          <a:lstStyle/>
          <a:p>
            <a:pPr marL="0" indent="0" algn="ctr">
              <a:buNone/>
            </a:pPr>
            <a:r>
              <a:rPr lang="en-US" sz="3600" b="1" i="1" dirty="0" smtClean="0"/>
              <a:t>The Illinois Tollway is dedicated to providing clear and safe pavement such that the existence of adverse weather will not affect the free flow of people, goods and services across the Tollway system</a:t>
            </a:r>
          </a:p>
          <a:p>
            <a:endParaRPr lang="en-US" sz="3600" dirty="0"/>
          </a:p>
        </p:txBody>
      </p:sp>
    </p:spTree>
    <p:extLst>
      <p:ext uri="{BB962C8B-B14F-4D97-AF65-F5344CB8AC3E}">
        <p14:creationId xmlns:p14="http://schemas.microsoft.com/office/powerpoint/2010/main" val="1657733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MECHANICAL REMOVAL OF SNOW</a:t>
            </a:r>
            <a:endParaRPr lang="en-US" dirty="0"/>
          </a:p>
        </p:txBody>
      </p:sp>
      <p:sp>
        <p:nvSpPr>
          <p:cNvPr id="3" name="Content Placeholder 2"/>
          <p:cNvSpPr>
            <a:spLocks noGrp="1"/>
          </p:cNvSpPr>
          <p:nvPr>
            <p:ph idx="1"/>
          </p:nvPr>
        </p:nvSpPr>
        <p:spPr>
          <a:xfrm>
            <a:off x="457200" y="1371600"/>
            <a:ext cx="8229600" cy="4800600"/>
          </a:xfrm>
        </p:spPr>
        <p:txBody>
          <a:bodyPr/>
          <a:lstStyle/>
          <a:p>
            <a:r>
              <a:rPr lang="en-US" sz="2600" b="1" dirty="0" smtClean="0"/>
              <a:t>Primary means of snow removal</a:t>
            </a:r>
          </a:p>
          <a:p>
            <a:r>
              <a:rPr lang="en-US" sz="2600" b="1" dirty="0" smtClean="0"/>
              <a:t>Standard carbon steel plow blades</a:t>
            </a:r>
          </a:p>
          <a:p>
            <a:pPr lvl="1"/>
            <a:r>
              <a:rPr lang="en-US" sz="2200" b="1" dirty="0" smtClean="0"/>
              <a:t>Tested </a:t>
            </a:r>
            <a:r>
              <a:rPr lang="en-US" sz="2200" b="1" smtClean="0"/>
              <a:t>Kupper</a:t>
            </a:r>
            <a:r>
              <a:rPr lang="en-US" sz="2200" b="1" dirty="0" smtClean="0"/>
              <a:t> Blades</a:t>
            </a:r>
          </a:p>
          <a:p>
            <a:r>
              <a:rPr lang="en-US" sz="2600" b="1" dirty="0" smtClean="0"/>
              <a:t>Plow-saver feature</a:t>
            </a:r>
          </a:p>
          <a:p>
            <a:r>
              <a:rPr lang="en-US" sz="2600" b="1" dirty="0" smtClean="0"/>
              <a:t>Tandem plowing</a:t>
            </a:r>
          </a:p>
          <a:p>
            <a:r>
              <a:rPr lang="en-US" sz="2600" b="1" dirty="0" smtClean="0"/>
              <a:t>Spread de-icing materials only when necessary at appropriate spread rate for conditions</a:t>
            </a:r>
          </a:p>
          <a:p>
            <a:r>
              <a:rPr lang="en-US" sz="2600" b="1" dirty="0" smtClean="0"/>
              <a:t>Plow shoulders and gore points throughout the weather event</a:t>
            </a:r>
          </a:p>
          <a:p>
            <a:pPr lvl="1">
              <a:spcBef>
                <a:spcPts val="0"/>
              </a:spcBef>
            </a:pPr>
            <a:r>
              <a:rPr lang="en-US" sz="2300" dirty="0" smtClean="0"/>
              <a:t>Reduces cleanup efforts</a:t>
            </a:r>
          </a:p>
          <a:p>
            <a:pPr lvl="1">
              <a:spcBef>
                <a:spcPts val="0"/>
              </a:spcBef>
            </a:pPr>
            <a:r>
              <a:rPr lang="en-US" sz="2300" dirty="0" smtClean="0"/>
              <a:t>Reduces quantities of de-icing materials used during cleanup operations</a:t>
            </a:r>
          </a:p>
          <a:p>
            <a:endParaRPr lang="en-US" dirty="0"/>
          </a:p>
        </p:txBody>
      </p:sp>
    </p:spTree>
    <p:extLst>
      <p:ext uri="{BB962C8B-B14F-4D97-AF65-F5344CB8AC3E}">
        <p14:creationId xmlns:p14="http://schemas.microsoft.com/office/powerpoint/2010/main" val="3674465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PLOW-SAVER FEATURE</a:t>
            </a:r>
            <a:endParaRPr lang="en-US" dirty="0"/>
          </a:p>
        </p:txBody>
      </p:sp>
      <p:sp>
        <p:nvSpPr>
          <p:cNvPr id="3" name="Content Placeholder 2"/>
          <p:cNvSpPr>
            <a:spLocks noGrp="1"/>
          </p:cNvSpPr>
          <p:nvPr>
            <p:ph idx="1"/>
          </p:nvPr>
        </p:nvSpPr>
        <p:spPr>
          <a:xfrm>
            <a:off x="457200" y="1295400"/>
            <a:ext cx="8229600" cy="4876800"/>
          </a:xfrm>
        </p:spPr>
        <p:txBody>
          <a:bodyPr/>
          <a:lstStyle/>
          <a:p>
            <a:r>
              <a:rPr lang="en-US" sz="2600" b="1" dirty="0" smtClean="0"/>
              <a:t>Takes most of the plow’s full weight off the cutting edge and transfers it to the front axle </a:t>
            </a:r>
          </a:p>
          <a:p>
            <a:r>
              <a:rPr lang="en-US" sz="2600" b="1" dirty="0" smtClean="0"/>
              <a:t>Meters hydraulic oil pressure to the plow-lift cylinder </a:t>
            </a:r>
          </a:p>
          <a:p>
            <a:r>
              <a:rPr lang="en-US" sz="2600" b="1" dirty="0" smtClean="0"/>
              <a:t>Reduces potential for plow jamming and tripping on obstructions such as bridge dams </a:t>
            </a:r>
          </a:p>
          <a:p>
            <a:r>
              <a:rPr lang="en-US" sz="2600" b="1" dirty="0" smtClean="0"/>
              <a:t>Reduces the wear rate of the cutting edge, significantly increasing blade life</a:t>
            </a:r>
          </a:p>
          <a:p>
            <a:r>
              <a:rPr lang="en-US" sz="2600" b="1" dirty="0" smtClean="0"/>
              <a:t>Provides greater stability of handling and steering, particularly on ramps and turns</a:t>
            </a:r>
          </a:p>
          <a:p>
            <a:r>
              <a:rPr lang="en-US" sz="2600" b="1" dirty="0" smtClean="0"/>
              <a:t>Eliminates the need for plow shoes</a:t>
            </a:r>
          </a:p>
          <a:p>
            <a:r>
              <a:rPr lang="en-US" sz="2600" b="1" dirty="0" smtClean="0"/>
              <a:t>Minimizes incidental plow damage </a:t>
            </a:r>
          </a:p>
          <a:p>
            <a:endParaRPr lang="en-US" dirty="0" smtClean="0"/>
          </a:p>
          <a:p>
            <a:endParaRPr lang="en-US" dirty="0"/>
          </a:p>
        </p:txBody>
      </p:sp>
    </p:spTree>
    <p:extLst>
      <p:ext uri="{BB962C8B-B14F-4D97-AF65-F5344CB8AC3E}">
        <p14:creationId xmlns:p14="http://schemas.microsoft.com/office/powerpoint/2010/main" val="34136649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75"/>
            <a:ext cx="8229600" cy="606425"/>
          </a:xfrm>
        </p:spPr>
        <p:txBody>
          <a:bodyPr/>
          <a:lstStyle/>
          <a:p>
            <a:r>
              <a:rPr lang="en-US" dirty="0" smtClean="0"/>
              <a:t>TANDEM PLOWING</a:t>
            </a:r>
            <a:endParaRPr lang="en-US" dirty="0"/>
          </a:p>
        </p:txBody>
      </p:sp>
      <p:sp>
        <p:nvSpPr>
          <p:cNvPr id="3" name="Content Placeholder 2"/>
          <p:cNvSpPr>
            <a:spLocks noGrp="1"/>
          </p:cNvSpPr>
          <p:nvPr>
            <p:ph idx="1"/>
          </p:nvPr>
        </p:nvSpPr>
        <p:spPr>
          <a:xfrm>
            <a:off x="457200" y="1447800"/>
            <a:ext cx="8229600" cy="4419600"/>
          </a:xfrm>
        </p:spPr>
        <p:txBody>
          <a:bodyPr/>
          <a:lstStyle/>
          <a:p>
            <a:r>
              <a:rPr lang="en-US" sz="2600" b="1" dirty="0" smtClean="0"/>
              <a:t>Most effective method of removing large accumulations of snow from the roadway</a:t>
            </a:r>
          </a:p>
          <a:p>
            <a:r>
              <a:rPr lang="en-US" sz="2600" b="1" dirty="0" smtClean="0"/>
              <a:t>Requires specific training and a coordinated effort</a:t>
            </a:r>
          </a:p>
          <a:p>
            <a:r>
              <a:rPr lang="en-US" sz="2600" b="1" dirty="0" smtClean="0"/>
              <a:t>All mainline trucks equipped with wing plows</a:t>
            </a:r>
          </a:p>
          <a:p>
            <a:pPr lvl="1">
              <a:spcBef>
                <a:spcPts val="0"/>
              </a:spcBef>
            </a:pPr>
            <a:r>
              <a:rPr lang="en-US" sz="2300" dirty="0" smtClean="0"/>
              <a:t>All lanes plowed to the right</a:t>
            </a:r>
          </a:p>
          <a:p>
            <a:pPr lvl="1">
              <a:spcBef>
                <a:spcPts val="0"/>
              </a:spcBef>
            </a:pPr>
            <a:r>
              <a:rPr lang="en-US" sz="2300" dirty="0" smtClean="0"/>
              <a:t>Minimizes excess snow on median shoulder</a:t>
            </a:r>
          </a:p>
          <a:p>
            <a:pPr lvl="1">
              <a:spcBef>
                <a:spcPts val="0"/>
              </a:spcBef>
            </a:pPr>
            <a:r>
              <a:rPr lang="en-US" sz="2300" dirty="0" smtClean="0"/>
              <a:t>Ramp trucks may assist </a:t>
            </a:r>
          </a:p>
          <a:p>
            <a:r>
              <a:rPr lang="en-US" sz="2600" b="1" dirty="0" smtClean="0"/>
              <a:t>Uses traffic</a:t>
            </a:r>
          </a:p>
          <a:p>
            <a:r>
              <a:rPr lang="en-US" sz="2600" b="1" dirty="0" smtClean="0"/>
              <a:t>Reduces cleanup after the storm event</a:t>
            </a:r>
            <a:endParaRPr lang="en-US" sz="2600" b="1" dirty="0"/>
          </a:p>
        </p:txBody>
      </p:sp>
    </p:spTree>
    <p:extLst>
      <p:ext uri="{BB962C8B-B14F-4D97-AF65-F5344CB8AC3E}">
        <p14:creationId xmlns:p14="http://schemas.microsoft.com/office/powerpoint/2010/main" val="109310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TANDUM PLOWING OPERATION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4"/>
          </p:nvPr>
        </p:nvSpPr>
        <p:spPr/>
        <p:txBody>
          <a:bodyPr/>
          <a:lstStyle/>
          <a:p>
            <a:pPr>
              <a:defRPr/>
            </a:pPr>
            <a:fld id="{A9E9BA76-2886-4F73-88B8-1A1FB3D8E2F3}" type="slidenum">
              <a:rPr lang="en-US" altLang="en-US" smtClean="0"/>
              <a:pPr>
                <a:defRPr/>
              </a:pPr>
              <a:t>9</a:t>
            </a:fld>
            <a:endParaRPr lang="en-US" altLang="en-US"/>
          </a:p>
        </p:txBody>
      </p:sp>
      <p:pic>
        <p:nvPicPr>
          <p:cNvPr id="5" name="Picture 2" descr="C:\Users\nrodriguez\Desktop\IMG_016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8686800" cy="4918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249388"/>
      </p:ext>
    </p:extLst>
  </p:cSld>
  <p:clrMapOvr>
    <a:masterClrMapping/>
  </p:clrMapOvr>
</p:sld>
</file>

<file path=ppt/theme/theme1.xml><?xml version="1.0" encoding="utf-8"?>
<a:theme xmlns:a="http://schemas.openxmlformats.org/drawingml/2006/main" name="Presentation1">
  <a:themeElements>
    <a:clrScheme name="Presentation1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Presentation1">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none" w="med" len="med"/>
        </a:ln>
        <a:effectLst/>
      </a:spPr>
      <a:bodyPr vert="horz" wrap="none" lIns="96661" tIns="48331" rIns="96661" bIns="48331"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none" w="med" len="med"/>
        </a:ln>
        <a:effectLst/>
      </a:spPr>
      <a:bodyPr vert="horz" wrap="none" lIns="96661" tIns="48331" rIns="96661" bIns="48331"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sng" strike="noStrike" cap="none" normalizeH="0" baseline="0" smtClean="0">
            <a:ln>
              <a:noFill/>
            </a:ln>
            <a:solidFill>
              <a:schemeClr val="tx1"/>
            </a:solidFill>
            <a:effectLst/>
            <a:latin typeface="Arial" charset="0"/>
          </a:defRPr>
        </a:defPPr>
      </a:lstStyle>
    </a:lnDef>
  </a:objectDefaults>
  <a:extraClrSchemeLst>
    <a:extraClrScheme>
      <a:clrScheme name="Presentation1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Presentation1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Presentation1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Presentation1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Presentation1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Presentation1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Presentation1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Presentation1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Presentation1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1995</TotalTime>
  <Words>509</Words>
  <Application>Microsoft Office PowerPoint</Application>
  <PresentationFormat>On-screen Show (4:3)</PresentationFormat>
  <Paragraphs>95</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Presentation1</vt:lpstr>
      <vt:lpstr>Office Theme</vt:lpstr>
      <vt:lpstr>NAVIGATING THE WINTER WITH THE ILLINOIS TOLLWAY</vt:lpstr>
      <vt:lpstr>PowerPoint Presentation</vt:lpstr>
      <vt:lpstr>ILLINOIS TOLLWAY FACTS</vt:lpstr>
      <vt:lpstr>WINTER OPERATION FACTS</vt:lpstr>
      <vt:lpstr>WINTER MISSION STATEMENT</vt:lpstr>
      <vt:lpstr>MECHANICAL REMOVAL OF SNOW</vt:lpstr>
      <vt:lpstr>PLOW-SAVER FEATURE</vt:lpstr>
      <vt:lpstr>TANDEM PLOWING</vt:lpstr>
      <vt:lpstr>TANDUM PLOWING OPERATION</vt:lpstr>
      <vt:lpstr>TECHNOLOGY ON THE ROAD</vt:lpstr>
      <vt:lpstr>DECENTRALIZED OPERATIONS</vt:lpstr>
      <vt:lpstr>2017-2018 WINTER SEASON</vt:lpstr>
      <vt:lpstr>SALT CONSERVATION</vt:lpstr>
      <vt:lpstr>QUESTIONS?</vt:lpstr>
    </vt:vector>
  </TitlesOfParts>
  <Company>ISTHA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WINTER WITH THE ILLINOIS TOLLWAY</dc:title>
  <dc:creator>skapton</dc:creator>
  <cp:lastModifiedBy>Dragovich, Joseph</cp:lastModifiedBy>
  <cp:revision>148</cp:revision>
  <cp:lastPrinted>2018-10-23T17:37:40Z</cp:lastPrinted>
  <dcterms:created xsi:type="dcterms:W3CDTF">2014-09-19T17:56:13Z</dcterms:created>
  <dcterms:modified xsi:type="dcterms:W3CDTF">2018-10-24T15:39:11Z</dcterms:modified>
</cp:coreProperties>
</file>